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71" r:id="rId3"/>
    <p:sldId id="272" r:id="rId4"/>
    <p:sldId id="263" r:id="rId5"/>
    <p:sldId id="260" r:id="rId6"/>
    <p:sldId id="281" r:id="rId7"/>
    <p:sldId id="273" r:id="rId8"/>
    <p:sldId id="274" r:id="rId9"/>
    <p:sldId id="269" r:id="rId10"/>
    <p:sldId id="268" r:id="rId11"/>
    <p:sldId id="262" r:id="rId12"/>
    <p:sldId id="265" r:id="rId13"/>
    <p:sldId id="267" r:id="rId14"/>
    <p:sldId id="270" r:id="rId15"/>
    <p:sldId id="264" r:id="rId16"/>
    <p:sldId id="280" r:id="rId17"/>
    <p:sldId id="275" r:id="rId18"/>
    <p:sldId id="276" r:id="rId19"/>
    <p:sldId id="278" r:id="rId20"/>
    <p:sldId id="277" r:id="rId21"/>
    <p:sldId id="261" r:id="rId22"/>
    <p:sldId id="279" r:id="rId23"/>
    <p:sldId id="256" r:id="rId24"/>
    <p:sldId id="258" r:id="rId25"/>
    <p:sldId id="259" r:id="rId26"/>
    <p:sldId id="282" r:id="rId27"/>
    <p:sldId id="283" r:id="rId28"/>
    <p:sldId id="284" r:id="rId29"/>
    <p:sldId id="28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lt-LT"/>
              <a:t>Spustelėję redaguokite stilių</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nchor="ct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lt-LT"/>
              <a:t>Spustelėję redaguokite stilių</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redaguokite stilių</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lt-LT"/>
              <a:t>Spustelėję redaguokite stilių</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lt-LT"/>
              <a:t>Spustelėję redaguokite stilių</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Redaguokite šablono teksto stilius</a:t>
            </a:r>
          </a:p>
        </p:txBody>
      </p:sp>
      <p:sp>
        <p:nvSpPr>
          <p:cNvPr id="3" name="Date Placeholder 2"/>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lt-LT"/>
              <a:t>Spustelėję redaguokite stilių</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lt-LT"/>
              <a:t>Spustelėję redaguokite stilių</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Redaguokite šablono teksto stilius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lt-LT"/>
              <a:t>Spustelėję redaguokite stilių</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lt-LT"/>
              <a:t>Spustelėję redaguokite stilių</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lt-LT"/>
              <a:t>Redaguokite šablono teksto stilius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lt-LT"/>
              <a:t>Spustelėję redaguokite stilių</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lt-LT"/>
              <a:t>Redaguokite šablono teksto stilius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ncho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1/29/2024</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EE3F2B3-1212-4664-96FA-80801003FDE4}"/>
              </a:ext>
            </a:extLst>
          </p:cNvPr>
          <p:cNvSpPr>
            <a:spLocks noGrp="1"/>
          </p:cNvSpPr>
          <p:nvPr>
            <p:ph type="title"/>
          </p:nvPr>
        </p:nvSpPr>
        <p:spPr/>
        <p:txBody>
          <a:bodyPr/>
          <a:lstStyle/>
          <a:p>
            <a:pPr algn="ctr"/>
            <a:r>
              <a:rPr lang="lt-LT" b="1" dirty="0"/>
              <a:t>VEIKLI KAROLINIŠKIŲ BENDRUOMENĖ 2023</a:t>
            </a:r>
          </a:p>
        </p:txBody>
      </p:sp>
      <p:pic>
        <p:nvPicPr>
          <p:cNvPr id="5" name="Turinio vietos rezervavimo ženklas 4">
            <a:extLst>
              <a:ext uri="{FF2B5EF4-FFF2-40B4-BE49-F238E27FC236}">
                <a16:creationId xmlns:a16="http://schemas.microsoft.com/office/drawing/2014/main" id="{A7D18BA2-69E0-48FD-AEA6-317B09B10C63}"/>
              </a:ext>
            </a:extLst>
          </p:cNvPr>
          <p:cNvPicPr>
            <a:picLocks noGrp="1" noChangeAspect="1"/>
          </p:cNvPicPr>
          <p:nvPr>
            <p:ph idx="1"/>
          </p:nvPr>
        </p:nvPicPr>
        <p:blipFill>
          <a:blip r:embed="rId2"/>
          <a:stretch>
            <a:fillRect/>
          </a:stretch>
        </p:blipFill>
        <p:spPr>
          <a:xfrm>
            <a:off x="3144044" y="685800"/>
            <a:ext cx="3614738" cy="3614738"/>
          </a:xfrm>
        </p:spPr>
      </p:pic>
    </p:spTree>
    <p:extLst>
      <p:ext uri="{BB962C8B-B14F-4D97-AF65-F5344CB8AC3E}">
        <p14:creationId xmlns:p14="http://schemas.microsoft.com/office/powerpoint/2010/main" val="3001801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7C1EB4BD-9B3B-4386-A274-1248822589E3}"/>
              </a:ext>
            </a:extLst>
          </p:cNvPr>
          <p:cNvSpPr>
            <a:spLocks noGrp="1"/>
          </p:cNvSpPr>
          <p:nvPr>
            <p:ph type="ctrTitle"/>
          </p:nvPr>
        </p:nvSpPr>
        <p:spPr/>
        <p:txBody>
          <a:bodyPr/>
          <a:lstStyle/>
          <a:p>
            <a:pPr algn="ctr"/>
            <a:r>
              <a:rPr lang="lt-LT" dirty="0"/>
              <a:t>SOCIALINĖ VEIKLA, PAGYVENUSIŲ ŽMONIŲ GRUPĖ</a:t>
            </a:r>
          </a:p>
        </p:txBody>
      </p:sp>
      <p:sp>
        <p:nvSpPr>
          <p:cNvPr id="5" name="Antrinis pavadinimas 4">
            <a:extLst>
              <a:ext uri="{FF2B5EF4-FFF2-40B4-BE49-F238E27FC236}">
                <a16:creationId xmlns:a16="http://schemas.microsoft.com/office/drawing/2014/main" id="{02F5A4D1-78B1-4097-A8B3-B74694E67C81}"/>
              </a:ext>
            </a:extLst>
          </p:cNvPr>
          <p:cNvSpPr>
            <a:spLocks noGrp="1"/>
          </p:cNvSpPr>
          <p:nvPr>
            <p:ph type="subTitle" idx="1"/>
          </p:nvPr>
        </p:nvSpPr>
        <p:spPr/>
        <p:txBody>
          <a:bodyPr/>
          <a:lstStyle/>
          <a:p>
            <a:endParaRPr lang="lt-LT"/>
          </a:p>
        </p:txBody>
      </p:sp>
    </p:spTree>
    <p:extLst>
      <p:ext uri="{BB962C8B-B14F-4D97-AF65-F5344CB8AC3E}">
        <p14:creationId xmlns:p14="http://schemas.microsoft.com/office/powerpoint/2010/main" val="1465739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E5ED3FAD-15FD-4874-AAE6-04E619A8BD87}"/>
              </a:ext>
            </a:extLst>
          </p:cNvPr>
          <p:cNvSpPr>
            <a:spLocks noGrp="1"/>
          </p:cNvSpPr>
          <p:nvPr>
            <p:ph type="title"/>
          </p:nvPr>
        </p:nvSpPr>
        <p:spPr/>
        <p:txBody>
          <a:bodyPr>
            <a:noAutofit/>
          </a:bodyPr>
          <a:lstStyle/>
          <a:p>
            <a:pPr algn="ctr"/>
            <a:r>
              <a:rPr lang="lt-LT" sz="2400" dirty="0"/>
              <a:t>Pagyvenusių žmonių chorinio dainavimo užsiėmimai. Dalyvauja 30 pagyvenusių žmonių. Parengta koncertinė programa </a:t>
            </a:r>
            <a:br>
              <a:rPr lang="lt-LT" sz="2400" dirty="0"/>
            </a:br>
            <a:r>
              <a:rPr lang="lt-LT" sz="2400" dirty="0"/>
              <a:t>"Vilniui 700- Dainuojame Vilniui"</a:t>
            </a:r>
          </a:p>
        </p:txBody>
      </p:sp>
      <p:pic>
        <p:nvPicPr>
          <p:cNvPr id="11" name="Turinio vietos rezervavimo ženklas 10">
            <a:extLst>
              <a:ext uri="{FF2B5EF4-FFF2-40B4-BE49-F238E27FC236}">
                <a16:creationId xmlns:a16="http://schemas.microsoft.com/office/drawing/2014/main" id="{D9BD38D4-6C43-450C-BA84-1AEAE88D52EC}"/>
              </a:ext>
            </a:extLst>
          </p:cNvPr>
          <p:cNvPicPr>
            <a:picLocks noGrp="1" noChangeAspect="1"/>
          </p:cNvPicPr>
          <p:nvPr>
            <p:ph idx="1"/>
          </p:nvPr>
        </p:nvPicPr>
        <p:blipFill>
          <a:blip r:embed="rId2"/>
          <a:stretch>
            <a:fillRect/>
          </a:stretch>
        </p:blipFill>
        <p:spPr>
          <a:xfrm>
            <a:off x="3144044" y="685800"/>
            <a:ext cx="3614738" cy="3614738"/>
          </a:xfrm>
        </p:spPr>
      </p:pic>
    </p:spTree>
    <p:extLst>
      <p:ext uri="{BB962C8B-B14F-4D97-AF65-F5344CB8AC3E}">
        <p14:creationId xmlns:p14="http://schemas.microsoft.com/office/powerpoint/2010/main" val="3950501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5B8AA0D-AF38-419D-BD5C-E552F264B412}"/>
              </a:ext>
            </a:extLst>
          </p:cNvPr>
          <p:cNvSpPr>
            <a:spLocks noGrp="1"/>
          </p:cNvSpPr>
          <p:nvPr>
            <p:ph type="title"/>
          </p:nvPr>
        </p:nvSpPr>
        <p:spPr/>
        <p:txBody>
          <a:bodyPr>
            <a:normAutofit fontScale="90000"/>
          </a:bodyPr>
          <a:lstStyle/>
          <a:p>
            <a:r>
              <a:rPr lang="lt-LT" sz="1100" dirty="0"/>
              <a:t>2.Karoliniškių</a:t>
            </a:r>
            <a:r>
              <a:rPr lang="lt-LT" dirty="0"/>
              <a:t> </a:t>
            </a:r>
            <a:r>
              <a:rPr lang="lt-LT" sz="1100" dirty="0"/>
              <a:t>bendruomenės nariai rugsėjo 21 d. keliavo po Utenos rajoną. </a:t>
            </a:r>
            <a:br>
              <a:rPr lang="lt-LT" sz="1100" dirty="0"/>
            </a:br>
            <a:r>
              <a:rPr lang="lt-LT" sz="1100" dirty="0"/>
              <a:t>Leliūnuose pabuvojo didžiausiame Lietuvoje Vytauto </a:t>
            </a:r>
            <a:r>
              <a:rPr lang="lt-LT" sz="1100" dirty="0" err="1"/>
              <a:t>Valiušio</a:t>
            </a:r>
            <a:r>
              <a:rPr lang="lt-LT" sz="1100" dirty="0"/>
              <a:t> Keramikos muziejuje. Puodžių puodžius Vytautas supažindino su muziejaus ekspozicijomis. Muziejuje jau sukaupta apie 5000 eksponatų. - puodai, puodynės, vazos, ąsočiai ir kiti dirbiniai. Ne tik jo darbai. </a:t>
            </a:r>
            <a:br>
              <a:rPr lang="lt-LT" sz="1100" dirty="0"/>
            </a:br>
            <a:r>
              <a:rPr lang="lt-LT" sz="1100" dirty="0"/>
              <a:t>Keliauninkai aplankė ir Leliūnų </a:t>
            </a:r>
            <a:r>
              <a:rPr lang="lt-LT" sz="1100" dirty="0" err="1"/>
              <a:t>Šv</a:t>
            </a:r>
            <a:r>
              <a:rPr lang="lt-LT" sz="1100" dirty="0"/>
              <a:t> Juozapo bažnyčią. </a:t>
            </a:r>
            <a:br>
              <a:rPr lang="lt-LT" sz="1100" dirty="0"/>
            </a:br>
            <a:r>
              <a:rPr lang="lt-LT" sz="1100" dirty="0"/>
              <a:t>Daug įdomybių pamatė Užpaliuose. Ten </a:t>
            </a:r>
            <a:r>
              <a:rPr lang="lt-LT" sz="1100" dirty="0" err="1"/>
              <a:t>Kaminyčioje</a:t>
            </a:r>
            <a:r>
              <a:rPr lang="lt-LT" sz="1100" dirty="0"/>
              <a:t> (mokymo centre ) kelionės dalyviai mokėsi pagaminti skanias bandeles. Be to aplankyta įdomi </a:t>
            </a:r>
            <a:r>
              <a:rPr lang="lt-LT" sz="1100" dirty="0" err="1"/>
              <a:t>abrūsų</a:t>
            </a:r>
            <a:r>
              <a:rPr lang="lt-LT" sz="1100" dirty="0"/>
              <a:t>, </a:t>
            </a:r>
            <a:r>
              <a:rPr lang="lt-LT" sz="1100" dirty="0" err="1"/>
              <a:t>staltiesų</a:t>
            </a:r>
            <a:r>
              <a:rPr lang="lt-LT" sz="1100" dirty="0"/>
              <a:t> ir kitokių kaimiškų dirbinių ekspozicija, susipažino su Užpalių miestelio istorija, </a:t>
            </a:r>
            <a:r>
              <a:rPr lang="lt-LT" sz="1100" dirty="0" err="1"/>
              <a:t>Šeiminiškių</a:t>
            </a:r>
            <a:r>
              <a:rPr lang="lt-LT" sz="1100" dirty="0"/>
              <a:t> atodanga ir Konglomerato uola, </a:t>
            </a:r>
            <a:r>
              <a:rPr lang="lt-LT" sz="1100" dirty="0" err="1"/>
              <a:t>Krokulės</a:t>
            </a:r>
            <a:r>
              <a:rPr lang="lt-LT" sz="1100" dirty="0"/>
              <a:t> šaltiniu.</a:t>
            </a:r>
            <a:br>
              <a:rPr lang="lt-LT" sz="1100" dirty="0"/>
            </a:br>
            <a:endParaRPr lang="lt-LT" sz="1100" dirty="0"/>
          </a:p>
        </p:txBody>
      </p:sp>
      <p:pic>
        <p:nvPicPr>
          <p:cNvPr id="6" name="Turinio vietos rezervavimo ženklas 5">
            <a:extLst>
              <a:ext uri="{FF2B5EF4-FFF2-40B4-BE49-F238E27FC236}">
                <a16:creationId xmlns:a16="http://schemas.microsoft.com/office/drawing/2014/main" id="{E71FBCD0-0CF9-42DE-886C-6B22C289E22D}"/>
              </a:ext>
            </a:extLst>
          </p:cNvPr>
          <p:cNvPicPr>
            <a:picLocks noGrp="1" noChangeAspect="1"/>
          </p:cNvPicPr>
          <p:nvPr>
            <p:ph sz="half" idx="1"/>
          </p:nvPr>
        </p:nvPicPr>
        <p:blipFill>
          <a:blip r:embed="rId2"/>
          <a:stretch>
            <a:fillRect/>
          </a:stretch>
        </p:blipFill>
        <p:spPr>
          <a:xfrm>
            <a:off x="1345406" y="685800"/>
            <a:ext cx="3614738" cy="3614738"/>
          </a:xfrm>
        </p:spPr>
      </p:pic>
      <p:pic>
        <p:nvPicPr>
          <p:cNvPr id="8" name="Turinio vietos rezervavimo ženklas 7">
            <a:extLst>
              <a:ext uri="{FF2B5EF4-FFF2-40B4-BE49-F238E27FC236}">
                <a16:creationId xmlns:a16="http://schemas.microsoft.com/office/drawing/2014/main" id="{D51CE545-0EDB-4E7F-856C-B5A391DF41A7}"/>
              </a:ext>
            </a:extLst>
          </p:cNvPr>
          <p:cNvPicPr>
            <a:picLocks noGrp="1" noChangeAspect="1"/>
          </p:cNvPicPr>
          <p:nvPr>
            <p:ph sz="half" idx="2"/>
          </p:nvPr>
        </p:nvPicPr>
        <p:blipFill>
          <a:blip r:embed="rId3"/>
          <a:stretch>
            <a:fillRect/>
          </a:stretch>
        </p:blipFill>
        <p:spPr>
          <a:xfrm>
            <a:off x="5865813" y="685800"/>
            <a:ext cx="4819650" cy="3614738"/>
          </a:xfrm>
        </p:spPr>
      </p:pic>
    </p:spTree>
    <p:extLst>
      <p:ext uri="{BB962C8B-B14F-4D97-AF65-F5344CB8AC3E}">
        <p14:creationId xmlns:p14="http://schemas.microsoft.com/office/powerpoint/2010/main" val="3596429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CA7E8E6-5345-4447-BCFF-772F1CC2B13F}"/>
              </a:ext>
            </a:extLst>
          </p:cNvPr>
          <p:cNvSpPr>
            <a:spLocks noGrp="1"/>
          </p:cNvSpPr>
          <p:nvPr>
            <p:ph type="title"/>
          </p:nvPr>
        </p:nvSpPr>
        <p:spPr/>
        <p:txBody>
          <a:bodyPr/>
          <a:lstStyle/>
          <a:p>
            <a:pPr algn="ctr"/>
            <a:r>
              <a:rPr lang="lt-LT" dirty="0"/>
              <a:t>3.Išvyka į prieškalėdinį Kauną</a:t>
            </a:r>
          </a:p>
        </p:txBody>
      </p:sp>
      <p:pic>
        <p:nvPicPr>
          <p:cNvPr id="5" name="Turinio vietos rezervavimo ženklas 4">
            <a:extLst>
              <a:ext uri="{FF2B5EF4-FFF2-40B4-BE49-F238E27FC236}">
                <a16:creationId xmlns:a16="http://schemas.microsoft.com/office/drawing/2014/main" id="{6C515994-3873-4FE9-A212-34FFA5F11861}"/>
              </a:ext>
            </a:extLst>
          </p:cNvPr>
          <p:cNvPicPr>
            <a:picLocks noGrp="1" noChangeAspect="1"/>
          </p:cNvPicPr>
          <p:nvPr>
            <p:ph sz="half" idx="1"/>
          </p:nvPr>
        </p:nvPicPr>
        <p:blipFill>
          <a:blip r:embed="rId2"/>
          <a:stretch>
            <a:fillRect/>
          </a:stretch>
        </p:blipFill>
        <p:spPr>
          <a:xfrm>
            <a:off x="1345406" y="685800"/>
            <a:ext cx="3614738" cy="3614738"/>
          </a:xfrm>
        </p:spPr>
      </p:pic>
      <p:pic>
        <p:nvPicPr>
          <p:cNvPr id="6" name="Turinio vietos rezervavimo ženklas 5">
            <a:extLst>
              <a:ext uri="{FF2B5EF4-FFF2-40B4-BE49-F238E27FC236}">
                <a16:creationId xmlns:a16="http://schemas.microsoft.com/office/drawing/2014/main" id="{D21FEBCB-730D-4279-8D6F-97D16208F8C1}"/>
              </a:ext>
            </a:extLst>
          </p:cNvPr>
          <p:cNvPicPr>
            <a:picLocks noGrp="1" noChangeAspect="1"/>
          </p:cNvPicPr>
          <p:nvPr>
            <p:ph sz="half" idx="2"/>
          </p:nvPr>
        </p:nvPicPr>
        <p:blipFill>
          <a:blip r:embed="rId3"/>
          <a:stretch>
            <a:fillRect/>
          </a:stretch>
        </p:blipFill>
        <p:spPr>
          <a:xfrm>
            <a:off x="6468269" y="685800"/>
            <a:ext cx="3614738" cy="3614738"/>
          </a:xfrm>
        </p:spPr>
      </p:pic>
    </p:spTree>
    <p:extLst>
      <p:ext uri="{BB962C8B-B14F-4D97-AF65-F5344CB8AC3E}">
        <p14:creationId xmlns:p14="http://schemas.microsoft.com/office/powerpoint/2010/main" val="1188298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265DE69-0C6A-4422-BFEE-4BDF52DC4583}"/>
              </a:ext>
            </a:extLst>
          </p:cNvPr>
          <p:cNvSpPr>
            <a:spLocks noGrp="1"/>
          </p:cNvSpPr>
          <p:nvPr>
            <p:ph type="title"/>
          </p:nvPr>
        </p:nvSpPr>
        <p:spPr/>
        <p:txBody>
          <a:bodyPr>
            <a:noAutofit/>
          </a:bodyPr>
          <a:lstStyle/>
          <a:p>
            <a:pPr lvl="0" algn="ctr"/>
            <a:r>
              <a:rPr lang="lt-LT" sz="2800" dirty="0"/>
              <a:t>Internetinio raštingumo praktinių įgūdžių ugdymo užsiėmimai.</a:t>
            </a:r>
            <a:br>
              <a:rPr lang="lt-LT" sz="2800" dirty="0"/>
            </a:br>
            <a:br>
              <a:rPr lang="lt-LT" sz="2800" dirty="0"/>
            </a:br>
            <a:endParaRPr lang="lt-LT" sz="2800" dirty="0"/>
          </a:p>
        </p:txBody>
      </p:sp>
      <p:pic>
        <p:nvPicPr>
          <p:cNvPr id="7" name="Turinio vietos rezervavimo ženklas 6">
            <a:extLst>
              <a:ext uri="{FF2B5EF4-FFF2-40B4-BE49-F238E27FC236}">
                <a16:creationId xmlns:a16="http://schemas.microsoft.com/office/drawing/2014/main" id="{73A430B8-418A-441E-AC95-5AD48FA5988F}"/>
              </a:ext>
            </a:extLst>
          </p:cNvPr>
          <p:cNvPicPr>
            <a:picLocks noGrp="1" noChangeAspect="1"/>
          </p:cNvPicPr>
          <p:nvPr>
            <p:ph idx="1"/>
          </p:nvPr>
        </p:nvPicPr>
        <p:blipFill>
          <a:blip r:embed="rId2"/>
          <a:stretch>
            <a:fillRect/>
          </a:stretch>
        </p:blipFill>
        <p:spPr>
          <a:xfrm>
            <a:off x="3144044" y="685800"/>
            <a:ext cx="3614738" cy="361473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338165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A302E3E0-7606-477B-90F0-B476862288C5}"/>
              </a:ext>
            </a:extLst>
          </p:cNvPr>
          <p:cNvSpPr>
            <a:spLocks noGrp="1"/>
          </p:cNvSpPr>
          <p:nvPr>
            <p:ph type="title"/>
          </p:nvPr>
        </p:nvSpPr>
        <p:spPr/>
        <p:txBody>
          <a:bodyPr>
            <a:normAutofit fontScale="90000"/>
          </a:bodyPr>
          <a:lstStyle/>
          <a:p>
            <a:pPr algn="ctr"/>
            <a:br>
              <a:rPr lang="lt-LT" dirty="0"/>
            </a:br>
            <a:br>
              <a:rPr lang="lt-LT" dirty="0"/>
            </a:br>
            <a:r>
              <a:rPr lang="lt-LT" dirty="0"/>
              <a:t>VAIKŲ IR JAUNIMO LAISVALAIKIO UŽIMTUMO VEIKLŲ ORGANIZAVIMAS.</a:t>
            </a:r>
            <a:br>
              <a:rPr lang="lt-LT" dirty="0"/>
            </a:br>
            <a:br>
              <a:rPr lang="lt-LT" dirty="0"/>
            </a:br>
            <a:endParaRPr lang="lt-LT" dirty="0"/>
          </a:p>
        </p:txBody>
      </p:sp>
      <p:sp>
        <p:nvSpPr>
          <p:cNvPr id="17" name="Teksto vietos rezervavimo ženklas 16">
            <a:extLst>
              <a:ext uri="{FF2B5EF4-FFF2-40B4-BE49-F238E27FC236}">
                <a16:creationId xmlns:a16="http://schemas.microsoft.com/office/drawing/2014/main" id="{F30941FF-F82F-4662-B8BA-D3BF3617B88C}"/>
              </a:ext>
            </a:extLst>
          </p:cNvPr>
          <p:cNvSpPr>
            <a:spLocks noGrp="1"/>
          </p:cNvSpPr>
          <p:nvPr>
            <p:ph type="body" idx="1"/>
          </p:nvPr>
        </p:nvSpPr>
        <p:spPr/>
        <p:txBody>
          <a:bodyPr/>
          <a:lstStyle/>
          <a:p>
            <a:endParaRPr lang="lt-LT"/>
          </a:p>
        </p:txBody>
      </p:sp>
    </p:spTree>
    <p:extLst>
      <p:ext uri="{BB962C8B-B14F-4D97-AF65-F5344CB8AC3E}">
        <p14:creationId xmlns:p14="http://schemas.microsoft.com/office/powerpoint/2010/main" val="304870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BA7251B3-9581-465D-8BC3-9640D792CC8D}"/>
              </a:ext>
            </a:extLst>
          </p:cNvPr>
          <p:cNvSpPr>
            <a:spLocks noGrp="1"/>
          </p:cNvSpPr>
          <p:nvPr>
            <p:ph type="title"/>
          </p:nvPr>
        </p:nvSpPr>
        <p:spPr/>
        <p:txBody>
          <a:bodyPr/>
          <a:lstStyle/>
          <a:p>
            <a:endParaRPr lang="lt-LT"/>
          </a:p>
        </p:txBody>
      </p:sp>
      <p:pic>
        <p:nvPicPr>
          <p:cNvPr id="7" name="Paveikslėlio vietos rezervavimo ženklas 6">
            <a:extLst>
              <a:ext uri="{FF2B5EF4-FFF2-40B4-BE49-F238E27FC236}">
                <a16:creationId xmlns:a16="http://schemas.microsoft.com/office/drawing/2014/main" id="{908B86D2-8FED-40A7-AC7E-9ABB3FCD70F0}"/>
              </a:ext>
            </a:extLst>
          </p:cNvPr>
          <p:cNvPicPr>
            <a:picLocks noGrp="1" noChangeAspect="1"/>
          </p:cNvPicPr>
          <p:nvPr>
            <p:ph type="pic" idx="1"/>
          </p:nvPr>
        </p:nvPicPr>
        <p:blipFill>
          <a:blip r:embed="rId2"/>
          <a:srcRect l="23086" r="23086"/>
          <a:stretch>
            <a:fillRect/>
          </a:stretch>
        </p:blipFill>
        <p:spPr>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urinio vietos rezervavimo ženklas 2">
            <a:extLst>
              <a:ext uri="{FF2B5EF4-FFF2-40B4-BE49-F238E27FC236}">
                <a16:creationId xmlns:a16="http://schemas.microsoft.com/office/drawing/2014/main" id="{6A55243C-301B-42CF-B514-A8A636A1ABB2}"/>
              </a:ext>
            </a:extLst>
          </p:cNvPr>
          <p:cNvSpPr>
            <a:spLocks noGrp="1"/>
          </p:cNvSpPr>
          <p:nvPr>
            <p:ph type="body" sz="half" idx="2"/>
          </p:nvPr>
        </p:nvSpPr>
        <p:spPr/>
        <p:txBody>
          <a:bodyPr/>
          <a:lstStyle/>
          <a:p>
            <a:r>
              <a:rPr lang="lt-LT" sz="2800" b="1" dirty="0"/>
              <a:t>1.Vaikų dienos stovykla bendruomenės </a:t>
            </a:r>
          </a:p>
          <a:p>
            <a:r>
              <a:rPr lang="lt-LT" sz="2800" b="1" dirty="0"/>
              <a:t>vaikams ir jaunimui.</a:t>
            </a:r>
          </a:p>
          <a:p>
            <a:endParaRPr lang="lt-LT" dirty="0"/>
          </a:p>
        </p:txBody>
      </p:sp>
    </p:spTree>
    <p:extLst>
      <p:ext uri="{BB962C8B-B14F-4D97-AF65-F5344CB8AC3E}">
        <p14:creationId xmlns:p14="http://schemas.microsoft.com/office/powerpoint/2010/main" val="3292452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D172C0D-9EC1-4F53-B58F-973627F6EA7C}"/>
              </a:ext>
            </a:extLst>
          </p:cNvPr>
          <p:cNvSpPr>
            <a:spLocks noGrp="1"/>
          </p:cNvSpPr>
          <p:nvPr>
            <p:ph type="title"/>
          </p:nvPr>
        </p:nvSpPr>
        <p:spPr/>
        <p:txBody>
          <a:bodyPr>
            <a:normAutofit/>
          </a:bodyPr>
          <a:lstStyle/>
          <a:p>
            <a:pPr algn="ctr"/>
            <a:r>
              <a:rPr lang="lt-LT" sz="1600" dirty="0"/>
              <a:t>Vilniaus vaikų ir jaunimo klubo „Meteoras” ir jo skyriaus „Žvaigždutė” ugdytiniai  spalio 28 dieną dalyvavo pažintinėje išvykoje į Anykščius. Aplankė Arklio muziejų taip pat ugdytiniai dalyvavo edukacijoje</a:t>
            </a:r>
            <a:br>
              <a:rPr lang="lt-LT" sz="1600" dirty="0"/>
            </a:br>
            <a:r>
              <a:rPr lang="lt-LT" sz="1600" dirty="0"/>
              <a:t> „Duonelė kasdieninė“. </a:t>
            </a:r>
          </a:p>
        </p:txBody>
      </p:sp>
      <p:pic>
        <p:nvPicPr>
          <p:cNvPr id="7" name="Turinio vietos rezervavimo ženklas 6">
            <a:extLst>
              <a:ext uri="{FF2B5EF4-FFF2-40B4-BE49-F238E27FC236}">
                <a16:creationId xmlns:a16="http://schemas.microsoft.com/office/drawing/2014/main" id="{CE9F6C7F-00D7-4A86-9BAD-9B1F3BEBC42D}"/>
              </a:ext>
            </a:extLst>
          </p:cNvPr>
          <p:cNvPicPr>
            <a:picLocks noGrp="1" noChangeAspect="1"/>
          </p:cNvPicPr>
          <p:nvPr>
            <p:ph sz="half" idx="1"/>
          </p:nvPr>
        </p:nvPicPr>
        <p:blipFill>
          <a:blip r:embed="rId2"/>
          <a:stretch>
            <a:fillRect/>
          </a:stretch>
        </p:blipFill>
        <p:spPr>
          <a:xfrm>
            <a:off x="1345406" y="685800"/>
            <a:ext cx="3614738" cy="3614738"/>
          </a:xfrm>
        </p:spPr>
      </p:pic>
      <p:pic>
        <p:nvPicPr>
          <p:cNvPr id="9" name="Turinio vietos rezervavimo ženklas 8">
            <a:extLst>
              <a:ext uri="{FF2B5EF4-FFF2-40B4-BE49-F238E27FC236}">
                <a16:creationId xmlns:a16="http://schemas.microsoft.com/office/drawing/2014/main" id="{B280A6FD-1134-4397-8B6D-E890F2A43855}"/>
              </a:ext>
            </a:extLst>
          </p:cNvPr>
          <p:cNvPicPr>
            <a:picLocks noGrp="1" noChangeAspect="1"/>
          </p:cNvPicPr>
          <p:nvPr>
            <p:ph sz="half" idx="2"/>
          </p:nvPr>
        </p:nvPicPr>
        <p:blipFill>
          <a:blip r:embed="rId3"/>
          <a:stretch>
            <a:fillRect/>
          </a:stretch>
        </p:blipFill>
        <p:spPr>
          <a:xfrm>
            <a:off x="6468269" y="685800"/>
            <a:ext cx="3614738" cy="3614738"/>
          </a:xfrm>
        </p:spPr>
      </p:pic>
    </p:spTree>
    <p:extLst>
      <p:ext uri="{BB962C8B-B14F-4D97-AF65-F5344CB8AC3E}">
        <p14:creationId xmlns:p14="http://schemas.microsoft.com/office/powerpoint/2010/main" val="2573773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29ADA8B7-3A8C-4029-8AAA-6617CF86DDF9}"/>
              </a:ext>
            </a:extLst>
          </p:cNvPr>
          <p:cNvSpPr>
            <a:spLocks noGrp="1"/>
          </p:cNvSpPr>
          <p:nvPr>
            <p:ph type="title"/>
          </p:nvPr>
        </p:nvSpPr>
        <p:spPr/>
        <p:txBody>
          <a:bodyPr>
            <a:normAutofit fontScale="90000"/>
          </a:bodyPr>
          <a:lstStyle/>
          <a:p>
            <a:r>
              <a:rPr lang="lt-LT" sz="2000" dirty="0"/>
              <a:t>Rankdarbių ir drabužių dizaino mažieji menininkai🖌️🎨 dalyvaudami bendrame projekte „Veikli Karoliniškių bendruomenė 2023″ pasinėrė į žavinčią </a:t>
            </a:r>
            <a:r>
              <a:rPr lang="lt-LT" sz="2000" dirty="0" err="1"/>
              <a:t>Ebru</a:t>
            </a:r>
            <a:r>
              <a:rPr lang="lt-LT" sz="2000" dirty="0"/>
              <a:t> techniką, kurią naudodami, kūrė spalvotus raštus atskleisdami jų vaizduotės grožį .</a:t>
            </a:r>
            <a:br>
              <a:rPr lang="lt-LT" sz="2800" dirty="0"/>
            </a:br>
            <a:endParaRPr lang="lt-LT" sz="2800" dirty="0"/>
          </a:p>
        </p:txBody>
      </p:sp>
      <p:pic>
        <p:nvPicPr>
          <p:cNvPr id="7" name="Turinio vietos rezervavimo ženklas 6">
            <a:extLst>
              <a:ext uri="{FF2B5EF4-FFF2-40B4-BE49-F238E27FC236}">
                <a16:creationId xmlns:a16="http://schemas.microsoft.com/office/drawing/2014/main" id="{29BFD6F3-63DD-4C66-B76D-1394839358AE}"/>
              </a:ext>
            </a:extLst>
          </p:cNvPr>
          <p:cNvPicPr>
            <a:picLocks noGrp="1" noChangeAspect="1"/>
          </p:cNvPicPr>
          <p:nvPr>
            <p:ph idx="1"/>
          </p:nvPr>
        </p:nvPicPr>
        <p:blipFill>
          <a:blip r:embed="rId2"/>
          <a:stretch>
            <a:fillRect/>
          </a:stretch>
        </p:blipFill>
        <p:spPr>
          <a:xfrm>
            <a:off x="3144044" y="685800"/>
            <a:ext cx="3614738" cy="3614738"/>
          </a:xfrm>
        </p:spPr>
      </p:pic>
    </p:spTree>
    <p:extLst>
      <p:ext uri="{BB962C8B-B14F-4D97-AF65-F5344CB8AC3E}">
        <p14:creationId xmlns:p14="http://schemas.microsoft.com/office/powerpoint/2010/main" val="575933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456F6147-5B1D-4368-AD9C-AF438C4E1FEA}"/>
              </a:ext>
            </a:extLst>
          </p:cNvPr>
          <p:cNvSpPr>
            <a:spLocks noGrp="1"/>
          </p:cNvSpPr>
          <p:nvPr>
            <p:ph type="title"/>
          </p:nvPr>
        </p:nvSpPr>
        <p:spPr/>
        <p:txBody>
          <a:bodyPr>
            <a:normAutofit/>
          </a:bodyPr>
          <a:lstStyle/>
          <a:p>
            <a:r>
              <a:rPr lang="lt-LT" sz="1800" dirty="0"/>
              <a:t> </a:t>
            </a:r>
            <a:r>
              <a:rPr lang="lt-LT" sz="1800" dirty="0" err="1"/>
              <a:t>MažIEJI</a:t>
            </a:r>
            <a:r>
              <a:rPr lang="lt-LT" sz="1800" dirty="0"/>
              <a:t> </a:t>
            </a:r>
            <a:r>
              <a:rPr lang="lt-LT" sz="1800" dirty="0" err="1"/>
              <a:t>kūrėjAI</a:t>
            </a:r>
            <a:r>
              <a:rPr lang="lt-LT" sz="1800" dirty="0"/>
              <a:t>, kurie, dalyvaudami projekte „Veikli Karoliniškių bendruomenė 2023“, teptukais 🖌️, pieštukais ✏️, žirklėmis ✂️ ir su neribota vaizduote, sukūrė įspūdingo grožio darbelius! 🎉✨ </a:t>
            </a:r>
          </a:p>
        </p:txBody>
      </p:sp>
      <p:pic>
        <p:nvPicPr>
          <p:cNvPr id="9" name="Turinio vietos rezervavimo ženklas 8">
            <a:extLst>
              <a:ext uri="{FF2B5EF4-FFF2-40B4-BE49-F238E27FC236}">
                <a16:creationId xmlns:a16="http://schemas.microsoft.com/office/drawing/2014/main" id="{19C39A29-8916-473A-B4A5-E46B0634B49C}"/>
              </a:ext>
            </a:extLst>
          </p:cNvPr>
          <p:cNvPicPr>
            <a:picLocks noGrp="1" noChangeAspect="1"/>
          </p:cNvPicPr>
          <p:nvPr>
            <p:ph sz="half" idx="1"/>
          </p:nvPr>
        </p:nvPicPr>
        <p:blipFill>
          <a:blip r:embed="rId2"/>
          <a:stretch>
            <a:fillRect/>
          </a:stretch>
        </p:blipFill>
        <p:spPr>
          <a:xfrm>
            <a:off x="1345406" y="685800"/>
            <a:ext cx="3614738" cy="3614738"/>
          </a:xfrm>
        </p:spPr>
      </p:pic>
      <p:pic>
        <p:nvPicPr>
          <p:cNvPr id="11" name="Turinio vietos rezervavimo ženklas 10">
            <a:extLst>
              <a:ext uri="{FF2B5EF4-FFF2-40B4-BE49-F238E27FC236}">
                <a16:creationId xmlns:a16="http://schemas.microsoft.com/office/drawing/2014/main" id="{BB85E94A-036A-415D-B8C2-02D14E82A15C}"/>
              </a:ext>
            </a:extLst>
          </p:cNvPr>
          <p:cNvPicPr>
            <a:picLocks noGrp="1" noChangeAspect="1"/>
          </p:cNvPicPr>
          <p:nvPr>
            <p:ph sz="half" idx="2"/>
          </p:nvPr>
        </p:nvPicPr>
        <p:blipFill>
          <a:blip r:embed="rId3"/>
          <a:stretch>
            <a:fillRect/>
          </a:stretch>
        </p:blipFill>
        <p:spPr>
          <a:xfrm>
            <a:off x="6468269" y="685800"/>
            <a:ext cx="3614738" cy="3614738"/>
          </a:xfrm>
        </p:spPr>
      </p:pic>
    </p:spTree>
    <p:extLst>
      <p:ext uri="{BB962C8B-B14F-4D97-AF65-F5344CB8AC3E}">
        <p14:creationId xmlns:p14="http://schemas.microsoft.com/office/powerpoint/2010/main" val="338691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84C5E104-A189-450F-86AC-9D1F555967D8}"/>
              </a:ext>
            </a:extLst>
          </p:cNvPr>
          <p:cNvSpPr>
            <a:spLocks noGrp="1"/>
          </p:cNvSpPr>
          <p:nvPr>
            <p:ph type="title"/>
          </p:nvPr>
        </p:nvSpPr>
        <p:spPr/>
        <p:txBody>
          <a:bodyPr>
            <a:normAutofit/>
          </a:bodyPr>
          <a:lstStyle/>
          <a:p>
            <a:r>
              <a:rPr lang="lt-LT" sz="1400" dirty="0"/>
              <a:t>2023 metų Tolerancijos dienos simbolis – žibintas. Vilniaus vaikų ir jaunimo klubas Meteoras ugdytiniai dalyvaudami bendrame projekte „Veikli Karoliniškių bendruomenė 2023″ minėjo Tolerancijos dieną, žiūrėjo filmuką ir diskutavo ar gyvename Tolerantiškoje visuomenėje, ar savo mieste matome, pastebime tolerancijos / netolerancijos pavyzdžius, situacijas. Diskutuojant ruošė ugdytiniai aplesinus ir iš jų vėliau kūrė Tolerancijos žibintus Ačiū ugdytiniams ir mokytojai Daliai.</a:t>
            </a:r>
          </a:p>
        </p:txBody>
      </p:sp>
      <p:pic>
        <p:nvPicPr>
          <p:cNvPr id="3" name="Turinio vietos rezervavimo ženklas 2">
            <a:extLst>
              <a:ext uri="{FF2B5EF4-FFF2-40B4-BE49-F238E27FC236}">
                <a16:creationId xmlns:a16="http://schemas.microsoft.com/office/drawing/2014/main" id="{869D221A-8846-45AC-9C2B-68D73EED79F4}"/>
              </a:ext>
            </a:extLst>
          </p:cNvPr>
          <p:cNvPicPr>
            <a:picLocks noGrp="1" noChangeAspect="1"/>
          </p:cNvPicPr>
          <p:nvPr>
            <p:ph sz="half" idx="1"/>
          </p:nvPr>
        </p:nvPicPr>
        <p:blipFill>
          <a:blip r:embed="rId2"/>
          <a:stretch>
            <a:fillRect/>
          </a:stretch>
        </p:blipFill>
        <p:spPr>
          <a:xfrm>
            <a:off x="1345406" y="685800"/>
            <a:ext cx="3614738" cy="3614738"/>
          </a:xfrm>
        </p:spPr>
      </p:pic>
      <p:pic>
        <p:nvPicPr>
          <p:cNvPr id="8" name="Turinio vietos rezervavimo ženklas 7">
            <a:extLst>
              <a:ext uri="{FF2B5EF4-FFF2-40B4-BE49-F238E27FC236}">
                <a16:creationId xmlns:a16="http://schemas.microsoft.com/office/drawing/2014/main" id="{728AC087-1938-40CB-8076-8C6A2CD26D53}"/>
              </a:ext>
            </a:extLst>
          </p:cNvPr>
          <p:cNvPicPr>
            <a:picLocks noGrp="1" noChangeAspect="1"/>
          </p:cNvPicPr>
          <p:nvPr>
            <p:ph sz="half" idx="2"/>
          </p:nvPr>
        </p:nvPicPr>
        <p:blipFill>
          <a:blip r:embed="rId3"/>
          <a:stretch>
            <a:fillRect/>
          </a:stretch>
        </p:blipFill>
        <p:spPr>
          <a:xfrm>
            <a:off x="6468269" y="685800"/>
            <a:ext cx="3614738" cy="3614738"/>
          </a:xfrm>
        </p:spPr>
      </p:pic>
    </p:spTree>
    <p:extLst>
      <p:ext uri="{BB962C8B-B14F-4D97-AF65-F5344CB8AC3E}">
        <p14:creationId xmlns:p14="http://schemas.microsoft.com/office/powerpoint/2010/main" val="2473414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DC5F25B-E2F9-415C-AB7E-DDCDCA027C78}"/>
              </a:ext>
            </a:extLst>
          </p:cNvPr>
          <p:cNvSpPr>
            <a:spLocks noGrp="1"/>
          </p:cNvSpPr>
          <p:nvPr>
            <p:ph type="title"/>
          </p:nvPr>
        </p:nvSpPr>
        <p:spPr/>
        <p:txBody>
          <a:bodyPr>
            <a:normAutofit/>
          </a:bodyPr>
          <a:lstStyle/>
          <a:p>
            <a:r>
              <a:rPr lang="lt-LT" sz="1600" b="1" dirty="0"/>
              <a:t>Vilniaus vaikų ir jaunimo klubas Meteoras ir jo padalinys „Žvaigždutė“ dalyvavo bendrame projekte „Veikli Karoliniškių bendruomenė 2023 m.“ ir pakvietė į   „Molio magijos” edukaciją darželio „Prie Pasakų parko" vaikus. </a:t>
            </a:r>
            <a:br>
              <a:rPr lang="lt-LT" sz="1600" b="1" dirty="0"/>
            </a:br>
            <a:endParaRPr lang="lt-LT" sz="1600" b="1" dirty="0"/>
          </a:p>
        </p:txBody>
      </p:sp>
      <p:pic>
        <p:nvPicPr>
          <p:cNvPr id="8" name="Turinio vietos rezervavimo ženklas 7">
            <a:extLst>
              <a:ext uri="{FF2B5EF4-FFF2-40B4-BE49-F238E27FC236}">
                <a16:creationId xmlns:a16="http://schemas.microsoft.com/office/drawing/2014/main" id="{B6F792D3-35B3-40FF-9DE0-ED4FBE1BBA0E}"/>
              </a:ext>
            </a:extLst>
          </p:cNvPr>
          <p:cNvPicPr>
            <a:picLocks noGrp="1" noChangeAspect="1"/>
          </p:cNvPicPr>
          <p:nvPr>
            <p:ph idx="1"/>
          </p:nvPr>
        </p:nvPicPr>
        <p:blipFill>
          <a:blip r:embed="rId2"/>
          <a:stretch>
            <a:fillRect/>
          </a:stretch>
        </p:blipFill>
        <p:spPr>
          <a:xfrm>
            <a:off x="3144044" y="685800"/>
            <a:ext cx="3614738" cy="3614738"/>
          </a:xfrm>
        </p:spPr>
      </p:pic>
      <p:sp>
        <p:nvSpPr>
          <p:cNvPr id="5" name="Rectangle 1">
            <a:extLst>
              <a:ext uri="{FF2B5EF4-FFF2-40B4-BE49-F238E27FC236}">
                <a16:creationId xmlns:a16="http://schemas.microsoft.com/office/drawing/2014/main" id="{F16D8001-DAD4-4641-B26C-C3318D181347}"/>
              </a:ext>
            </a:extLst>
          </p:cNvPr>
          <p:cNvSpPr>
            <a:spLocks noChangeArrowheads="1"/>
          </p:cNvSpPr>
          <p:nvPr/>
        </p:nvSpPr>
        <p:spPr bwMode="auto">
          <a:xfrm>
            <a:off x="0" y="-130805"/>
            <a:ext cx="184731" cy="2616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endParaRPr kumimoji="0" lang="lt-LT" altLang="lt-LT" sz="1100" b="0" i="0" u="none" strike="noStrike" cap="none" normalizeH="0" baseline="0" dirty="0">
              <a:ln>
                <a:noFill/>
              </a:ln>
              <a:solidFill>
                <a:srgbClr val="050505"/>
              </a:solidFill>
              <a:effectLst/>
              <a:latin typeface="Segoe UI Historic" panose="020B0502040204020203" pitchFamily="34" charset="0"/>
              <a:cs typeface="Segoe UI Historic" panose="020B0502040204020203" pitchFamily="34" charset="0"/>
            </a:endParaRPr>
          </a:p>
        </p:txBody>
      </p:sp>
      <p:pic>
        <p:nvPicPr>
          <p:cNvPr id="1026" name="Picture 2" descr="✨">
            <a:extLst>
              <a:ext uri="{FF2B5EF4-FFF2-40B4-BE49-F238E27FC236}">
                <a16:creationId xmlns:a16="http://schemas.microsoft.com/office/drawing/2014/main" id="{33C4CCF9-A131-4DA7-8C52-E6B432FB7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4063" y="-84138"/>
            <a:ext cx="152400" cy="152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639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6B550C3-7DF5-41B5-916E-9E763BE8E9C9}"/>
              </a:ext>
            </a:extLst>
          </p:cNvPr>
          <p:cNvSpPr>
            <a:spLocks noGrp="1"/>
          </p:cNvSpPr>
          <p:nvPr>
            <p:ph type="title"/>
          </p:nvPr>
        </p:nvSpPr>
        <p:spPr/>
        <p:txBody>
          <a:bodyPr>
            <a:noAutofit/>
          </a:bodyPr>
          <a:lstStyle/>
          <a:p>
            <a:r>
              <a:rPr lang="lt-LT" sz="2000" dirty="0"/>
              <a:t>Keramikos - konstravimo būrelio 💁‍♀️💁ugdytiniai dalyvaudami bendrame projekte „Veikli Karoliniškių bendruomenė 2023″ minėjo 🇱🇹Konstitucijos dieną ir susipažino su vaikų Konstitucija, aptarė teises ir pareigas. </a:t>
            </a:r>
            <a:br>
              <a:rPr lang="lt-LT" sz="2000" dirty="0"/>
            </a:br>
            <a:r>
              <a:rPr lang="lt-LT" sz="2000" dirty="0"/>
              <a:t>Ačiū savanorėms💓</a:t>
            </a:r>
          </a:p>
        </p:txBody>
      </p:sp>
      <p:pic>
        <p:nvPicPr>
          <p:cNvPr id="7" name="Turinio vietos rezervavimo ženklas 6">
            <a:extLst>
              <a:ext uri="{FF2B5EF4-FFF2-40B4-BE49-F238E27FC236}">
                <a16:creationId xmlns:a16="http://schemas.microsoft.com/office/drawing/2014/main" id="{BCA975DA-75CB-4B51-98CF-2047C396C79E}"/>
              </a:ext>
            </a:extLst>
          </p:cNvPr>
          <p:cNvPicPr>
            <a:picLocks noGrp="1" noChangeAspect="1"/>
          </p:cNvPicPr>
          <p:nvPr>
            <p:ph idx="1"/>
          </p:nvPr>
        </p:nvPicPr>
        <p:blipFill>
          <a:blip r:embed="rId2"/>
          <a:stretch>
            <a:fillRect/>
          </a:stretch>
        </p:blipFill>
        <p:spPr>
          <a:xfrm>
            <a:off x="3144044" y="685800"/>
            <a:ext cx="3614738" cy="3614738"/>
          </a:xfrm>
        </p:spPr>
      </p:pic>
    </p:spTree>
    <p:extLst>
      <p:ext uri="{BB962C8B-B14F-4D97-AF65-F5344CB8AC3E}">
        <p14:creationId xmlns:p14="http://schemas.microsoft.com/office/powerpoint/2010/main" val="260242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1FB3C5A-F464-4AAE-9392-6FEA2D5D23EE}"/>
              </a:ext>
            </a:extLst>
          </p:cNvPr>
          <p:cNvSpPr>
            <a:spLocks noGrp="1"/>
          </p:cNvSpPr>
          <p:nvPr>
            <p:ph type="title"/>
          </p:nvPr>
        </p:nvSpPr>
        <p:spPr/>
        <p:txBody>
          <a:bodyPr>
            <a:normAutofit/>
          </a:bodyPr>
          <a:lstStyle/>
          <a:p>
            <a:pPr algn="ctr"/>
            <a:r>
              <a:rPr lang="lt-LT" sz="1800" dirty="0"/>
              <a:t>Magiškas vakaras su mažaisiais filmų entuziastais! Vilniaus vaikų ir jaunimo klubas Meteoras ugdytiniai dalyvaudami bendrame projekte „Veikli Karoliniškių bendruomenė 2023″ žiūrėjo</a:t>
            </a:r>
            <a:br>
              <a:rPr lang="lt-LT" sz="1800" dirty="0"/>
            </a:br>
            <a:r>
              <a:rPr lang="lt-LT" sz="1800" dirty="0"/>
              <a:t> „Sniego vaikis" filmą ! </a:t>
            </a:r>
          </a:p>
        </p:txBody>
      </p:sp>
      <p:pic>
        <p:nvPicPr>
          <p:cNvPr id="6" name="Turinio vietos rezervavimo ženklas 5">
            <a:extLst>
              <a:ext uri="{FF2B5EF4-FFF2-40B4-BE49-F238E27FC236}">
                <a16:creationId xmlns:a16="http://schemas.microsoft.com/office/drawing/2014/main" id="{7FF88106-7B30-40EC-9053-1DFD2429B586}"/>
              </a:ext>
            </a:extLst>
          </p:cNvPr>
          <p:cNvPicPr>
            <a:picLocks noGrp="1" noChangeAspect="1"/>
          </p:cNvPicPr>
          <p:nvPr>
            <p:ph sz="half" idx="1"/>
          </p:nvPr>
        </p:nvPicPr>
        <p:blipFill>
          <a:blip r:embed="rId2"/>
          <a:stretch>
            <a:fillRect/>
          </a:stretch>
        </p:blipFill>
        <p:spPr>
          <a:xfrm>
            <a:off x="1345406" y="685800"/>
            <a:ext cx="3614738" cy="3614738"/>
          </a:xfrm>
        </p:spPr>
      </p:pic>
      <p:pic>
        <p:nvPicPr>
          <p:cNvPr id="8" name="Turinio vietos rezervavimo ženklas 7">
            <a:extLst>
              <a:ext uri="{FF2B5EF4-FFF2-40B4-BE49-F238E27FC236}">
                <a16:creationId xmlns:a16="http://schemas.microsoft.com/office/drawing/2014/main" id="{DAC6024B-AB5C-4A53-A1CC-D8F978C45B8E}"/>
              </a:ext>
            </a:extLst>
          </p:cNvPr>
          <p:cNvPicPr>
            <a:picLocks noGrp="1" noChangeAspect="1"/>
          </p:cNvPicPr>
          <p:nvPr>
            <p:ph sz="half" idx="2"/>
          </p:nvPr>
        </p:nvPicPr>
        <p:blipFill>
          <a:blip r:embed="rId3"/>
          <a:stretch>
            <a:fillRect/>
          </a:stretch>
        </p:blipFill>
        <p:spPr>
          <a:xfrm>
            <a:off x="6919633" y="685800"/>
            <a:ext cx="2712009" cy="3614738"/>
          </a:xfrm>
        </p:spPr>
      </p:pic>
    </p:spTree>
    <p:extLst>
      <p:ext uri="{BB962C8B-B14F-4D97-AF65-F5344CB8AC3E}">
        <p14:creationId xmlns:p14="http://schemas.microsoft.com/office/powerpoint/2010/main" val="678986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FD1DDAC-F177-45BA-92E7-72DCDD5C3212}"/>
              </a:ext>
            </a:extLst>
          </p:cNvPr>
          <p:cNvSpPr>
            <a:spLocks noGrp="1"/>
          </p:cNvSpPr>
          <p:nvPr>
            <p:ph type="title"/>
          </p:nvPr>
        </p:nvSpPr>
        <p:spPr/>
        <p:txBody>
          <a:bodyPr>
            <a:normAutofit/>
          </a:bodyPr>
          <a:lstStyle/>
          <a:p>
            <a:pPr algn="ctr"/>
            <a:r>
              <a:rPr lang="lt-LT" dirty="0"/>
              <a:t>Jaunimo šokių festivalis</a:t>
            </a:r>
            <a:br>
              <a:rPr lang="lt-LT" dirty="0"/>
            </a:br>
            <a:r>
              <a:rPr lang="lt-LT" dirty="0"/>
              <a:t> "</a:t>
            </a:r>
            <a:r>
              <a:rPr lang="lt-LT" dirty="0" err="1"/>
              <a:t>Judėkimedrauge</a:t>
            </a:r>
            <a:r>
              <a:rPr lang="lt-LT" dirty="0"/>
              <a:t>"</a:t>
            </a:r>
          </a:p>
        </p:txBody>
      </p:sp>
      <p:pic>
        <p:nvPicPr>
          <p:cNvPr id="6" name="Turinio vietos rezervavimo ženklas 5">
            <a:extLst>
              <a:ext uri="{FF2B5EF4-FFF2-40B4-BE49-F238E27FC236}">
                <a16:creationId xmlns:a16="http://schemas.microsoft.com/office/drawing/2014/main" id="{61950022-0873-4216-9699-EEE07D944D4C}"/>
              </a:ext>
            </a:extLst>
          </p:cNvPr>
          <p:cNvPicPr>
            <a:picLocks noGrp="1" noChangeAspect="1"/>
          </p:cNvPicPr>
          <p:nvPr>
            <p:ph sz="half" idx="1"/>
          </p:nvPr>
        </p:nvPicPr>
        <p:blipFill>
          <a:blip r:embed="rId2"/>
          <a:stretch>
            <a:fillRect/>
          </a:stretch>
        </p:blipFill>
        <p:spPr>
          <a:xfrm>
            <a:off x="1874909" y="685800"/>
            <a:ext cx="2555732" cy="3614738"/>
          </a:xfrm>
        </p:spPr>
      </p:pic>
      <p:pic>
        <p:nvPicPr>
          <p:cNvPr id="8" name="Turinio vietos rezervavimo ženklas 7">
            <a:extLst>
              <a:ext uri="{FF2B5EF4-FFF2-40B4-BE49-F238E27FC236}">
                <a16:creationId xmlns:a16="http://schemas.microsoft.com/office/drawing/2014/main" id="{24DF5D8E-3E9E-48DC-B5B9-0EA8FFE21EF1}"/>
              </a:ext>
            </a:extLst>
          </p:cNvPr>
          <p:cNvPicPr>
            <a:picLocks noGrp="1" noChangeAspect="1"/>
          </p:cNvPicPr>
          <p:nvPr>
            <p:ph sz="half" idx="2"/>
          </p:nvPr>
        </p:nvPicPr>
        <p:blipFill>
          <a:blip r:embed="rId3"/>
          <a:stretch>
            <a:fillRect/>
          </a:stretch>
        </p:blipFill>
        <p:spPr>
          <a:xfrm>
            <a:off x="6997908" y="685800"/>
            <a:ext cx="2555459" cy="3614738"/>
          </a:xfrm>
        </p:spPr>
      </p:pic>
    </p:spTree>
    <p:extLst>
      <p:ext uri="{BB962C8B-B14F-4D97-AF65-F5344CB8AC3E}">
        <p14:creationId xmlns:p14="http://schemas.microsoft.com/office/powerpoint/2010/main" val="1527477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CD7E0B09-34C8-4502-A24F-F183DEB41CE3}"/>
              </a:ext>
            </a:extLst>
          </p:cNvPr>
          <p:cNvSpPr>
            <a:spLocks noGrp="1"/>
          </p:cNvSpPr>
          <p:nvPr>
            <p:ph type="title"/>
          </p:nvPr>
        </p:nvSpPr>
        <p:spPr/>
        <p:txBody>
          <a:bodyPr>
            <a:normAutofit/>
          </a:bodyPr>
          <a:lstStyle/>
          <a:p>
            <a:r>
              <a:rPr lang="lt-LT" sz="1200" dirty="0"/>
              <a:t>2.Jaunimo šokio festivalis „JUDĖKIME DRAUGE“ jau tampa kasmetiniu, šiais metais vyko gruodžio 13 d. Karoliniškių gimnazijoje</a:t>
            </a:r>
            <a:br>
              <a:rPr lang="lt-LT" sz="1200" dirty="0"/>
            </a:br>
            <a:r>
              <a:rPr lang="lt-LT" sz="1200" dirty="0"/>
              <a:t>Dalyvavo Karoliniškių gimnazijos, Vaikų ir jaunimo klubo „Meteoras“, Vilniaus Pranciškaus Skorinos gimnazijos ir kitų Karoliniškių švietimo įstaigų šokėjai.</a:t>
            </a:r>
            <a:br>
              <a:rPr lang="lt-LT" sz="1200" dirty="0"/>
            </a:br>
            <a:r>
              <a:rPr lang="lt-LT" sz="1200" dirty="0"/>
              <a:t>Festivalio dalyvius sveikino Karoliniškių gimnazijos direktorius Sigitas </a:t>
            </a:r>
            <a:r>
              <a:rPr lang="lt-LT" sz="1200" dirty="0" err="1"/>
              <a:t>Andraikėnas</a:t>
            </a:r>
            <a:r>
              <a:rPr lang="lt-LT" sz="1200" dirty="0"/>
              <a:t> ir Karoliniškių bendruomenės pirmininkė Violeta Gedminaitė</a:t>
            </a:r>
            <a:br>
              <a:rPr lang="lt-LT" sz="1200" dirty="0"/>
            </a:br>
            <a:r>
              <a:rPr lang="lt-LT" sz="1200" dirty="0"/>
              <a:t>Festivalį organizavo Karoliniškių gimnazijos šokių mokytoja Neda </a:t>
            </a:r>
            <a:r>
              <a:rPr lang="lt-LT" sz="1200" dirty="0" err="1"/>
              <a:t>Kibildienė</a:t>
            </a:r>
            <a:r>
              <a:rPr lang="lt-LT" sz="1200" dirty="0"/>
              <a:t>.</a:t>
            </a:r>
          </a:p>
        </p:txBody>
      </p:sp>
      <p:pic>
        <p:nvPicPr>
          <p:cNvPr id="11" name="Turinio vietos rezervavimo ženklas 10">
            <a:extLst>
              <a:ext uri="{FF2B5EF4-FFF2-40B4-BE49-F238E27FC236}">
                <a16:creationId xmlns:a16="http://schemas.microsoft.com/office/drawing/2014/main" id="{7697BE48-B841-4696-AF93-0F5493CA94A0}"/>
              </a:ext>
            </a:extLst>
          </p:cNvPr>
          <p:cNvPicPr>
            <a:picLocks noGrp="1" noChangeAspect="1"/>
          </p:cNvPicPr>
          <p:nvPr>
            <p:ph sz="half" idx="2"/>
          </p:nvPr>
        </p:nvPicPr>
        <p:blipFill>
          <a:blip r:embed="rId2"/>
          <a:stretch>
            <a:fillRect/>
          </a:stretch>
        </p:blipFill>
        <p:spPr>
          <a:xfrm>
            <a:off x="6468269" y="685800"/>
            <a:ext cx="3614738" cy="3614738"/>
          </a:xfrm>
        </p:spPr>
      </p:pic>
      <p:pic>
        <p:nvPicPr>
          <p:cNvPr id="4" name="Turinio vietos rezervavimo ženklas 3">
            <a:extLst>
              <a:ext uri="{FF2B5EF4-FFF2-40B4-BE49-F238E27FC236}">
                <a16:creationId xmlns:a16="http://schemas.microsoft.com/office/drawing/2014/main" id="{011F3E94-8A8F-4F02-88FC-BE4098852254}"/>
              </a:ext>
            </a:extLst>
          </p:cNvPr>
          <p:cNvPicPr>
            <a:picLocks noGrp="1" noChangeAspect="1"/>
          </p:cNvPicPr>
          <p:nvPr>
            <p:ph sz="half" idx="1"/>
          </p:nvPr>
        </p:nvPicPr>
        <p:blipFill>
          <a:blip r:embed="rId3"/>
          <a:stretch>
            <a:fillRect/>
          </a:stretch>
        </p:blipFill>
        <p:spPr>
          <a:xfrm>
            <a:off x="1345406" y="685800"/>
            <a:ext cx="3614738" cy="3614738"/>
          </a:xfrm>
        </p:spPr>
      </p:pic>
    </p:spTree>
    <p:extLst>
      <p:ext uri="{BB962C8B-B14F-4D97-AF65-F5344CB8AC3E}">
        <p14:creationId xmlns:p14="http://schemas.microsoft.com/office/powerpoint/2010/main" val="1202674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75C44EAD-631F-4D5E-AE83-3586542A50E0}"/>
              </a:ext>
            </a:extLst>
          </p:cNvPr>
          <p:cNvSpPr>
            <a:spLocks noGrp="1"/>
          </p:cNvSpPr>
          <p:nvPr>
            <p:ph type="title"/>
          </p:nvPr>
        </p:nvSpPr>
        <p:spPr/>
        <p:txBody>
          <a:bodyPr>
            <a:normAutofit fontScale="90000"/>
          </a:bodyPr>
          <a:lstStyle/>
          <a:p>
            <a:r>
              <a:rPr lang="lt-LT" dirty="0"/>
              <a:t>VEIKLOS SKIRTOS BENDRUOMENĖS NARIŲ SUTELKTUMUI, KULTŪRINIAI RENGINIAI.</a:t>
            </a:r>
            <a:br>
              <a:rPr lang="lt-LT" dirty="0"/>
            </a:br>
            <a:br>
              <a:rPr lang="lt-LT" dirty="0"/>
            </a:br>
            <a:endParaRPr lang="lt-LT" dirty="0"/>
          </a:p>
        </p:txBody>
      </p:sp>
      <p:sp>
        <p:nvSpPr>
          <p:cNvPr id="6" name="Teksto vietos rezervavimo ženklas 5">
            <a:extLst>
              <a:ext uri="{FF2B5EF4-FFF2-40B4-BE49-F238E27FC236}">
                <a16:creationId xmlns:a16="http://schemas.microsoft.com/office/drawing/2014/main" id="{C4B5D625-8D60-4D82-A48F-C2DAE37E60C3}"/>
              </a:ext>
            </a:extLst>
          </p:cNvPr>
          <p:cNvSpPr>
            <a:spLocks noGrp="1"/>
          </p:cNvSpPr>
          <p:nvPr>
            <p:ph type="body" idx="1"/>
          </p:nvPr>
        </p:nvSpPr>
        <p:spPr/>
        <p:txBody>
          <a:bodyPr/>
          <a:lstStyle/>
          <a:p>
            <a:endParaRPr lang="lt-LT"/>
          </a:p>
        </p:txBody>
      </p:sp>
    </p:spTree>
    <p:extLst>
      <p:ext uri="{BB962C8B-B14F-4D97-AF65-F5344CB8AC3E}">
        <p14:creationId xmlns:p14="http://schemas.microsoft.com/office/powerpoint/2010/main" val="1538505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B7B7D146-291A-486A-AABB-1924B71E15FA}"/>
              </a:ext>
            </a:extLst>
          </p:cNvPr>
          <p:cNvSpPr>
            <a:spLocks noGrp="1"/>
          </p:cNvSpPr>
          <p:nvPr>
            <p:ph type="title"/>
          </p:nvPr>
        </p:nvSpPr>
        <p:spPr/>
        <p:txBody>
          <a:bodyPr>
            <a:normAutofit fontScale="90000"/>
          </a:bodyPr>
          <a:lstStyle/>
          <a:p>
            <a:br>
              <a:rPr lang="lt-LT" dirty="0"/>
            </a:br>
            <a:br>
              <a:rPr lang="lt-LT" dirty="0"/>
            </a:br>
            <a:endParaRPr lang="lt-LT" dirty="0"/>
          </a:p>
        </p:txBody>
      </p:sp>
      <p:pic>
        <p:nvPicPr>
          <p:cNvPr id="8" name="Paveikslėlio vietos rezervavimo ženklas 7">
            <a:extLst>
              <a:ext uri="{FF2B5EF4-FFF2-40B4-BE49-F238E27FC236}">
                <a16:creationId xmlns:a16="http://schemas.microsoft.com/office/drawing/2014/main" id="{B687D5C8-A40C-4AE8-A7AE-D360E12BA79B}"/>
              </a:ext>
            </a:extLst>
          </p:cNvPr>
          <p:cNvPicPr>
            <a:picLocks noGrp="1" noChangeAspect="1"/>
          </p:cNvPicPr>
          <p:nvPr>
            <p:ph type="pic" idx="1"/>
          </p:nvPr>
        </p:nvPicPr>
        <p:blipFill>
          <a:blip r:embed="rId2"/>
          <a:srcRect t="744" b="744"/>
          <a:stretch>
            <a:fillRect/>
          </a:stretch>
        </p:blipFill>
        <p:spPr/>
      </p:pic>
      <p:sp>
        <p:nvSpPr>
          <p:cNvPr id="6" name="Teksto vietos rezervavimo ženklas 5">
            <a:extLst>
              <a:ext uri="{FF2B5EF4-FFF2-40B4-BE49-F238E27FC236}">
                <a16:creationId xmlns:a16="http://schemas.microsoft.com/office/drawing/2014/main" id="{A7846382-EDF9-4D03-AD92-2527621A7139}"/>
              </a:ext>
            </a:extLst>
          </p:cNvPr>
          <p:cNvSpPr>
            <a:spLocks noGrp="1"/>
          </p:cNvSpPr>
          <p:nvPr>
            <p:ph type="body" sz="half" idx="2"/>
          </p:nvPr>
        </p:nvSpPr>
        <p:spPr/>
        <p:txBody>
          <a:bodyPr/>
          <a:lstStyle/>
          <a:p>
            <a:r>
              <a:rPr lang="lt-LT" dirty="0"/>
              <a:t>	Chorų festivalis „Vilniui 700 – Dainuojame Vilniui“</a:t>
            </a:r>
            <a:br>
              <a:rPr lang="lt-LT" dirty="0"/>
            </a:br>
            <a:r>
              <a:rPr lang="lt-LT" dirty="0"/>
              <a:t>Vilniaus TV bokšto konferencijų salė.</a:t>
            </a:r>
            <a:br>
              <a:rPr lang="lt-LT" dirty="0"/>
            </a:br>
            <a:endParaRPr lang="lt-LT" dirty="0"/>
          </a:p>
        </p:txBody>
      </p:sp>
    </p:spTree>
    <p:extLst>
      <p:ext uri="{BB962C8B-B14F-4D97-AF65-F5344CB8AC3E}">
        <p14:creationId xmlns:p14="http://schemas.microsoft.com/office/powerpoint/2010/main" val="1063445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089CE687-656A-4883-9F05-9A3B5DAB29A8}"/>
              </a:ext>
            </a:extLst>
          </p:cNvPr>
          <p:cNvSpPr>
            <a:spLocks noGrp="1"/>
          </p:cNvSpPr>
          <p:nvPr>
            <p:ph type="title"/>
          </p:nvPr>
        </p:nvSpPr>
        <p:spPr/>
        <p:txBody>
          <a:bodyPr>
            <a:normAutofit/>
          </a:bodyPr>
          <a:lstStyle/>
          <a:p>
            <a:pPr algn="ctr"/>
            <a:r>
              <a:rPr lang="lt-LT" sz="1600" dirty="0"/>
              <a:t> 2023-11-24 d. festivalio "Vilniui 700-Dainuojame Vilniui"  .</a:t>
            </a:r>
            <a:br>
              <a:rPr lang="lt-LT" sz="1600" dirty="0"/>
            </a:br>
            <a:r>
              <a:rPr lang="lt-LT" sz="1600" dirty="0"/>
              <a:t> Atmosfera buvo šilta ir jauki, ačiū dalyvavusiems</a:t>
            </a:r>
          </a:p>
        </p:txBody>
      </p:sp>
      <p:pic>
        <p:nvPicPr>
          <p:cNvPr id="8" name="Turinio vietos rezervavimo ženklas 7">
            <a:extLst>
              <a:ext uri="{FF2B5EF4-FFF2-40B4-BE49-F238E27FC236}">
                <a16:creationId xmlns:a16="http://schemas.microsoft.com/office/drawing/2014/main" id="{CAB742F3-07F1-489D-BAC9-8390933BD4AD}"/>
              </a:ext>
            </a:extLst>
          </p:cNvPr>
          <p:cNvPicPr>
            <a:picLocks noGrp="1" noChangeAspect="1"/>
          </p:cNvPicPr>
          <p:nvPr>
            <p:ph sz="half" idx="1"/>
          </p:nvPr>
        </p:nvPicPr>
        <p:blipFill>
          <a:blip r:embed="rId2"/>
          <a:stretch>
            <a:fillRect/>
          </a:stretch>
        </p:blipFill>
        <p:spPr>
          <a:xfrm>
            <a:off x="1345406" y="685800"/>
            <a:ext cx="3614738" cy="3614738"/>
          </a:xfrm>
        </p:spPr>
      </p:pic>
      <p:pic>
        <p:nvPicPr>
          <p:cNvPr id="10" name="Turinio vietos rezervavimo ženklas 9">
            <a:extLst>
              <a:ext uri="{FF2B5EF4-FFF2-40B4-BE49-F238E27FC236}">
                <a16:creationId xmlns:a16="http://schemas.microsoft.com/office/drawing/2014/main" id="{0B116CF2-CC8D-4340-B8DC-167A45827F1F}"/>
              </a:ext>
            </a:extLst>
          </p:cNvPr>
          <p:cNvPicPr>
            <a:picLocks noGrp="1" noChangeAspect="1"/>
          </p:cNvPicPr>
          <p:nvPr>
            <p:ph sz="half" idx="2"/>
          </p:nvPr>
        </p:nvPicPr>
        <p:blipFill>
          <a:blip r:embed="rId3"/>
          <a:stretch>
            <a:fillRect/>
          </a:stretch>
        </p:blipFill>
        <p:spPr>
          <a:xfrm>
            <a:off x="6468269" y="685800"/>
            <a:ext cx="3614738" cy="3614738"/>
          </a:xfrm>
        </p:spPr>
      </p:pic>
    </p:spTree>
    <p:extLst>
      <p:ext uri="{BB962C8B-B14F-4D97-AF65-F5344CB8AC3E}">
        <p14:creationId xmlns:p14="http://schemas.microsoft.com/office/powerpoint/2010/main" val="1161253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83C6B6A9-9E4B-4DD0-91DE-9A897F32FCE0}"/>
              </a:ext>
            </a:extLst>
          </p:cNvPr>
          <p:cNvSpPr>
            <a:spLocks noGrp="1"/>
          </p:cNvSpPr>
          <p:nvPr>
            <p:ph type="title"/>
          </p:nvPr>
        </p:nvSpPr>
        <p:spPr/>
        <p:txBody>
          <a:bodyPr>
            <a:normAutofit/>
          </a:bodyPr>
          <a:lstStyle/>
          <a:p>
            <a:pPr algn="ctr"/>
            <a:r>
              <a:rPr lang="lt-LT" sz="2000" dirty="0"/>
              <a:t>Vilniaus Karoliniškių seniūnijos mišrus choras "</a:t>
            </a:r>
            <a:r>
              <a:rPr lang="lt-LT" sz="2000" dirty="0" err="1"/>
              <a:t>Libro</a:t>
            </a:r>
            <a:r>
              <a:rPr lang="lt-LT" sz="2000"/>
              <a:t>" </a:t>
            </a:r>
            <a:br>
              <a:rPr lang="lt-LT" sz="2000"/>
            </a:br>
            <a:r>
              <a:rPr lang="lt-LT" sz="2000"/>
              <a:t>įvairių </a:t>
            </a:r>
            <a:r>
              <a:rPr lang="lt-LT" sz="2000" dirty="0"/>
              <a:t>pasaulio kraštų Kalėdines giesmes atliko Vilniaus Šv. Jono </a:t>
            </a:r>
            <a:r>
              <a:rPr lang="lt-LT" sz="2000" dirty="0" err="1"/>
              <a:t>Bosko</a:t>
            </a:r>
            <a:r>
              <a:rPr lang="lt-LT" sz="2000" dirty="0"/>
              <a:t> bažnyčioje. Choro vadovė Lilijana </a:t>
            </a:r>
            <a:r>
              <a:rPr lang="lt-LT" sz="2000" dirty="0" err="1"/>
              <a:t>Zarankienė</a:t>
            </a:r>
            <a:r>
              <a:rPr lang="lt-LT" sz="2000" dirty="0"/>
              <a:t>, vargonininkė </a:t>
            </a:r>
            <a:r>
              <a:rPr lang="lt-LT" sz="2000" dirty="0" err="1"/>
              <a:t>Jarūnė</a:t>
            </a:r>
            <a:r>
              <a:rPr lang="lt-LT" sz="2000" dirty="0"/>
              <a:t> Barkauskaitė.</a:t>
            </a:r>
          </a:p>
        </p:txBody>
      </p:sp>
      <p:pic>
        <p:nvPicPr>
          <p:cNvPr id="8" name="Turinio vietos rezervavimo ženklas 7">
            <a:extLst>
              <a:ext uri="{FF2B5EF4-FFF2-40B4-BE49-F238E27FC236}">
                <a16:creationId xmlns:a16="http://schemas.microsoft.com/office/drawing/2014/main" id="{DEA5BFC5-5C6F-45E5-AB90-DD5459F847D7}"/>
              </a:ext>
            </a:extLst>
          </p:cNvPr>
          <p:cNvPicPr>
            <a:picLocks noGrp="1" noChangeAspect="1"/>
          </p:cNvPicPr>
          <p:nvPr>
            <p:ph sz="half" idx="1"/>
          </p:nvPr>
        </p:nvPicPr>
        <p:blipFill>
          <a:blip r:embed="rId2"/>
          <a:stretch>
            <a:fillRect/>
          </a:stretch>
        </p:blipFill>
        <p:spPr>
          <a:xfrm>
            <a:off x="1907714" y="685800"/>
            <a:ext cx="2566322" cy="3614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Turinio vietos rezervavimo ženklas 2">
            <a:extLst>
              <a:ext uri="{FF2B5EF4-FFF2-40B4-BE49-F238E27FC236}">
                <a16:creationId xmlns:a16="http://schemas.microsoft.com/office/drawing/2014/main" id="{1BE7212E-A33B-465E-879C-629D4523D730}"/>
              </a:ext>
            </a:extLst>
          </p:cNvPr>
          <p:cNvPicPr>
            <a:picLocks noGrp="1" noChangeAspect="1"/>
          </p:cNvPicPr>
          <p:nvPr>
            <p:ph sz="half" idx="2"/>
          </p:nvPr>
        </p:nvPicPr>
        <p:blipFill>
          <a:blip r:embed="rId3"/>
          <a:stretch>
            <a:fillRect/>
          </a:stretch>
        </p:blipFill>
        <p:spPr>
          <a:xfrm>
            <a:off x="6920111" y="685800"/>
            <a:ext cx="2711053" cy="3614738"/>
          </a:xfrm>
          <a:prstGeom prst="rect">
            <a:avLst/>
          </a:prstGeom>
          <a:ln>
            <a:noFill/>
          </a:ln>
          <a:effectLst>
            <a:softEdge rad="112500"/>
          </a:effectLst>
        </p:spPr>
      </p:pic>
    </p:spTree>
    <p:extLst>
      <p:ext uri="{BB962C8B-B14F-4D97-AF65-F5344CB8AC3E}">
        <p14:creationId xmlns:p14="http://schemas.microsoft.com/office/powerpoint/2010/main" val="3267570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50C5EE3-8BC5-4983-B4D1-EF3ED3337D37}"/>
              </a:ext>
            </a:extLst>
          </p:cNvPr>
          <p:cNvSpPr>
            <a:spLocks noGrp="1"/>
          </p:cNvSpPr>
          <p:nvPr>
            <p:ph type="title"/>
          </p:nvPr>
        </p:nvSpPr>
        <p:spPr/>
        <p:txBody>
          <a:bodyPr>
            <a:normAutofit/>
          </a:bodyPr>
          <a:lstStyle/>
          <a:p>
            <a:pPr algn="ctr"/>
            <a:r>
              <a:rPr lang="lt-LT" sz="1600" dirty="0"/>
              <a:t> Kultūrinių mainų išvyka-susitikimas su</a:t>
            </a:r>
            <a:br>
              <a:rPr lang="lt-LT" sz="1600" dirty="0"/>
            </a:br>
            <a:r>
              <a:rPr lang="lt-LT" sz="1600" dirty="0"/>
              <a:t>Vilkijos parapijos bendruomene ir </a:t>
            </a:r>
            <a:br>
              <a:rPr lang="lt-LT" sz="1600" dirty="0"/>
            </a:br>
            <a:r>
              <a:rPr lang="lt-LT" sz="1600" dirty="0"/>
              <a:t>choro,, </a:t>
            </a:r>
            <a:r>
              <a:rPr lang="lt-LT" sz="1600" dirty="0" err="1"/>
              <a:t>Libro</a:t>
            </a:r>
            <a:r>
              <a:rPr lang="lt-LT" sz="1600" dirty="0"/>
              <a:t> " kalėdinių giesmių koncertas.</a:t>
            </a:r>
          </a:p>
        </p:txBody>
      </p:sp>
      <p:pic>
        <p:nvPicPr>
          <p:cNvPr id="6" name="Turinio vietos rezervavimo ženklas 5">
            <a:extLst>
              <a:ext uri="{FF2B5EF4-FFF2-40B4-BE49-F238E27FC236}">
                <a16:creationId xmlns:a16="http://schemas.microsoft.com/office/drawing/2014/main" id="{66E84F44-5ED9-431E-A102-F2CFA578400A}"/>
              </a:ext>
            </a:extLst>
          </p:cNvPr>
          <p:cNvPicPr>
            <a:picLocks noGrp="1" noChangeAspect="1"/>
          </p:cNvPicPr>
          <p:nvPr>
            <p:ph sz="half" idx="1"/>
          </p:nvPr>
        </p:nvPicPr>
        <p:blipFill>
          <a:blip r:embed="rId2"/>
          <a:stretch>
            <a:fillRect/>
          </a:stretch>
        </p:blipFill>
        <p:spPr>
          <a:xfrm>
            <a:off x="1869917" y="685800"/>
            <a:ext cx="2565716" cy="3614738"/>
          </a:xfrm>
        </p:spPr>
      </p:pic>
      <p:pic>
        <p:nvPicPr>
          <p:cNvPr id="8" name="Turinio vietos rezervavimo ženklas 7">
            <a:extLst>
              <a:ext uri="{FF2B5EF4-FFF2-40B4-BE49-F238E27FC236}">
                <a16:creationId xmlns:a16="http://schemas.microsoft.com/office/drawing/2014/main" id="{6AC60A5A-5915-47D6-BB9B-E814E98B4A4B}"/>
              </a:ext>
            </a:extLst>
          </p:cNvPr>
          <p:cNvPicPr>
            <a:picLocks noGrp="1" noChangeAspect="1"/>
          </p:cNvPicPr>
          <p:nvPr>
            <p:ph sz="half" idx="2"/>
          </p:nvPr>
        </p:nvPicPr>
        <p:blipFill>
          <a:blip r:embed="rId3"/>
          <a:stretch>
            <a:fillRect/>
          </a:stretch>
        </p:blipFill>
        <p:spPr>
          <a:xfrm>
            <a:off x="6468269" y="685800"/>
            <a:ext cx="3614738" cy="361473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851981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vadinimas 5">
            <a:extLst>
              <a:ext uri="{FF2B5EF4-FFF2-40B4-BE49-F238E27FC236}">
                <a16:creationId xmlns:a16="http://schemas.microsoft.com/office/drawing/2014/main" id="{7DED5D54-00F2-4195-B6C7-FEFA342C72F8}"/>
              </a:ext>
            </a:extLst>
          </p:cNvPr>
          <p:cNvSpPr>
            <a:spLocks noGrp="1"/>
          </p:cNvSpPr>
          <p:nvPr>
            <p:ph type="title"/>
          </p:nvPr>
        </p:nvSpPr>
        <p:spPr/>
        <p:txBody>
          <a:bodyPr>
            <a:normAutofit fontScale="90000"/>
          </a:bodyPr>
          <a:lstStyle/>
          <a:p>
            <a:pPr algn="ctr"/>
            <a:r>
              <a:rPr lang="lt-LT" dirty="0"/>
              <a:t>Kalėdinis renginys prie eglutės „Kalėdos Karoliniškėse“.</a:t>
            </a:r>
            <a:br>
              <a:rPr lang="lt-LT" dirty="0"/>
            </a:br>
            <a:endParaRPr lang="lt-LT" dirty="0"/>
          </a:p>
        </p:txBody>
      </p:sp>
      <p:pic>
        <p:nvPicPr>
          <p:cNvPr id="9" name="Turinio vietos rezervavimo ženklas 8">
            <a:extLst>
              <a:ext uri="{FF2B5EF4-FFF2-40B4-BE49-F238E27FC236}">
                <a16:creationId xmlns:a16="http://schemas.microsoft.com/office/drawing/2014/main" id="{CBF67D71-89BA-4190-96AD-4807827F2430}"/>
              </a:ext>
            </a:extLst>
          </p:cNvPr>
          <p:cNvPicPr>
            <a:picLocks noGrp="1" noChangeAspect="1"/>
          </p:cNvPicPr>
          <p:nvPr>
            <p:ph sz="half" idx="1"/>
          </p:nvPr>
        </p:nvPicPr>
        <p:blipFill>
          <a:blip r:embed="rId2"/>
          <a:stretch>
            <a:fillRect/>
          </a:stretch>
        </p:blipFill>
        <p:spPr>
          <a:xfrm>
            <a:off x="1874016" y="685800"/>
            <a:ext cx="2557519" cy="3614738"/>
          </a:xfrm>
        </p:spPr>
      </p:pic>
      <p:pic>
        <p:nvPicPr>
          <p:cNvPr id="4" name="Turinio vietos rezervavimo ženklas 3">
            <a:extLst>
              <a:ext uri="{FF2B5EF4-FFF2-40B4-BE49-F238E27FC236}">
                <a16:creationId xmlns:a16="http://schemas.microsoft.com/office/drawing/2014/main" id="{69B1F9CC-0C52-4371-AB84-ADF1670E697C}"/>
              </a:ext>
            </a:extLst>
          </p:cNvPr>
          <p:cNvPicPr>
            <a:picLocks noGrp="1" noChangeAspect="1"/>
          </p:cNvPicPr>
          <p:nvPr>
            <p:ph sz="half" idx="2"/>
          </p:nvPr>
        </p:nvPicPr>
        <p:blipFill>
          <a:blip r:embed="rId3"/>
          <a:stretch>
            <a:fillRect/>
          </a:stretch>
        </p:blipFill>
        <p:spPr>
          <a:xfrm rot="5400000">
            <a:off x="6469063" y="1138437"/>
            <a:ext cx="3614737" cy="271105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91351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DC9CEE48-5694-454E-A904-F013FB2159FA}"/>
              </a:ext>
            </a:extLst>
          </p:cNvPr>
          <p:cNvSpPr>
            <a:spLocks noGrp="1"/>
          </p:cNvSpPr>
          <p:nvPr>
            <p:ph type="title"/>
          </p:nvPr>
        </p:nvSpPr>
        <p:spPr/>
        <p:txBody>
          <a:bodyPr>
            <a:normAutofit/>
          </a:bodyPr>
          <a:lstStyle/>
          <a:p>
            <a:r>
              <a:rPr lang="lt-LT" sz="1200" dirty="0"/>
              <a:t>Karoliniškių seniūnija ir Karoliniškių bendruomenė organizavo Karoliniškių eglutės papuošimą ir smagią šventę </a:t>
            </a:r>
            <a:r>
              <a:rPr lang="lt-LT" sz="1200" dirty="0" err="1"/>
              <a:t>Joensu</a:t>
            </a:r>
            <a:r>
              <a:rPr lang="lt-LT" sz="1200" dirty="0"/>
              <a:t> skvere.</a:t>
            </a:r>
            <a:br>
              <a:rPr lang="lt-LT" sz="1200" dirty="0"/>
            </a:br>
            <a:r>
              <a:rPr lang="lt-LT" sz="1200" dirty="0"/>
              <a:t>Kalėdų Senelis dainavo ir šoko su vaikučiais, </a:t>
            </a:r>
            <a:r>
              <a:rPr lang="lt-LT" sz="1200" dirty="0" err="1"/>
              <a:t>karoliniškiečius</a:t>
            </a:r>
            <a:r>
              <a:rPr lang="lt-LT" sz="1200" dirty="0"/>
              <a:t> sveikino vicemerė Donata </a:t>
            </a:r>
            <a:r>
              <a:rPr lang="lt-LT" sz="1200" dirty="0" err="1"/>
              <a:t>Mieželytė</a:t>
            </a:r>
            <a:r>
              <a:rPr lang="lt-LT" sz="1200" dirty="0"/>
              <a:t>, vicemeras Andrius Grigonis, seniūnas Tomas Lilas.</a:t>
            </a:r>
            <a:br>
              <a:rPr lang="lt-LT" sz="1200" dirty="0"/>
            </a:br>
            <a:r>
              <a:rPr lang="lt-LT" sz="1200" dirty="0"/>
              <a:t>Visus džiugino GRAND UGNIES ŠOU šokėjų ugningas pasirodymas. Kartu su Karoliniškių eglute įsižiebė ir aukščiausia Vilniaus eglutė TV bokštas.</a:t>
            </a:r>
            <a:br>
              <a:rPr lang="lt-LT" sz="1200" dirty="0"/>
            </a:br>
            <a:endParaRPr lang="lt-LT" sz="1200" dirty="0"/>
          </a:p>
        </p:txBody>
      </p:sp>
      <p:pic>
        <p:nvPicPr>
          <p:cNvPr id="8" name="Turinio vietos rezervavimo ženklas 7">
            <a:extLst>
              <a:ext uri="{FF2B5EF4-FFF2-40B4-BE49-F238E27FC236}">
                <a16:creationId xmlns:a16="http://schemas.microsoft.com/office/drawing/2014/main" id="{00175AE6-1B2B-4127-90C0-BC84978EF1D7}"/>
              </a:ext>
            </a:extLst>
          </p:cNvPr>
          <p:cNvPicPr>
            <a:picLocks noGrp="1" noChangeAspect="1"/>
          </p:cNvPicPr>
          <p:nvPr>
            <p:ph sz="half" idx="1"/>
          </p:nvPr>
        </p:nvPicPr>
        <p:blipFill>
          <a:blip r:embed="rId2"/>
          <a:stretch>
            <a:fillRect/>
          </a:stretch>
        </p:blipFill>
        <p:spPr>
          <a:xfrm>
            <a:off x="1345406" y="685800"/>
            <a:ext cx="3614738" cy="3614738"/>
          </a:xfrm>
        </p:spPr>
      </p:pic>
      <p:pic>
        <p:nvPicPr>
          <p:cNvPr id="10" name="Turinio vietos rezervavimo ženklas 9">
            <a:extLst>
              <a:ext uri="{FF2B5EF4-FFF2-40B4-BE49-F238E27FC236}">
                <a16:creationId xmlns:a16="http://schemas.microsoft.com/office/drawing/2014/main" id="{55E9201D-2341-4188-B5AA-EB1CBE601F2B}"/>
              </a:ext>
            </a:extLst>
          </p:cNvPr>
          <p:cNvPicPr>
            <a:picLocks noGrp="1" noChangeAspect="1"/>
          </p:cNvPicPr>
          <p:nvPr>
            <p:ph sz="half" idx="2"/>
          </p:nvPr>
        </p:nvPicPr>
        <p:blipFill>
          <a:blip r:embed="rId3"/>
          <a:stretch>
            <a:fillRect/>
          </a:stretch>
        </p:blipFill>
        <p:spPr>
          <a:xfrm>
            <a:off x="6468269" y="685800"/>
            <a:ext cx="3614738" cy="3614738"/>
          </a:xfrm>
        </p:spPr>
      </p:pic>
    </p:spTree>
    <p:extLst>
      <p:ext uri="{BB962C8B-B14F-4D97-AF65-F5344CB8AC3E}">
        <p14:creationId xmlns:p14="http://schemas.microsoft.com/office/powerpoint/2010/main" val="3223411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BF801951-9882-4123-9880-9E71B858831E}"/>
              </a:ext>
            </a:extLst>
          </p:cNvPr>
          <p:cNvSpPr>
            <a:spLocks noGrp="1"/>
          </p:cNvSpPr>
          <p:nvPr>
            <p:ph type="title"/>
          </p:nvPr>
        </p:nvSpPr>
        <p:spPr/>
        <p:txBody>
          <a:bodyPr>
            <a:normAutofit fontScale="90000"/>
          </a:bodyPr>
          <a:lstStyle/>
          <a:p>
            <a:r>
              <a:rPr lang="lt-LT" sz="1600" dirty="0"/>
              <a:t>Karoliniškių bendruomenė linki šviesių ir sėkmingų Naujųjų 2024 metų.</a:t>
            </a:r>
            <a:br>
              <a:rPr lang="lt-LT" sz="1600" dirty="0"/>
            </a:br>
            <a:r>
              <a:rPr lang="lt-LT" sz="1600" dirty="0"/>
              <a:t>Metus </a:t>
            </a:r>
            <a:r>
              <a:rPr lang="lt-LT" sz="1600" dirty="0" err="1"/>
              <a:t>baigĖme</a:t>
            </a:r>
            <a:r>
              <a:rPr lang="lt-LT" sz="1600" dirty="0"/>
              <a:t> bendraudami Kalėdinė vakaronėje, kurios programoje dalyvavo Vilniaus miesto "Bočių" klubo "Ainiai" mišrus choras, Vyrų ansamblis "Seni draugai" ir Karoliniškių "Bočių" choras. Dėkojame choro vadovui Petrui Garšvai už nuoširdų darbą. Vakaronės dalyvius sveikino Vilniaus miesto vicemerė Donalda </a:t>
            </a:r>
            <a:r>
              <a:rPr lang="lt-LT" sz="1600" dirty="0" err="1"/>
              <a:t>Meiželytė</a:t>
            </a:r>
            <a:r>
              <a:rPr lang="lt-LT" sz="1600" dirty="0"/>
              <a:t> ir Karoliniškių seniūnas Tomas Lilas.</a:t>
            </a:r>
            <a:br>
              <a:rPr lang="lt-LT" dirty="0"/>
            </a:br>
            <a:endParaRPr lang="lt-LT" dirty="0"/>
          </a:p>
        </p:txBody>
      </p:sp>
      <p:pic>
        <p:nvPicPr>
          <p:cNvPr id="4" name="Turinio vietos rezervavimo ženklas 3">
            <a:extLst>
              <a:ext uri="{FF2B5EF4-FFF2-40B4-BE49-F238E27FC236}">
                <a16:creationId xmlns:a16="http://schemas.microsoft.com/office/drawing/2014/main" id="{4C9457DE-8B05-431A-A57F-4D8EFD54B210}"/>
              </a:ext>
            </a:extLst>
          </p:cNvPr>
          <p:cNvPicPr>
            <a:picLocks noGrp="1" noChangeAspect="1"/>
          </p:cNvPicPr>
          <p:nvPr>
            <p:ph idx="1"/>
          </p:nvPr>
        </p:nvPicPr>
        <p:blipFill>
          <a:blip r:embed="rId2"/>
          <a:stretch>
            <a:fillRect/>
          </a:stretch>
        </p:blipFill>
        <p:spPr>
          <a:xfrm>
            <a:off x="3144044" y="685800"/>
            <a:ext cx="3614738" cy="3614738"/>
          </a:xfrm>
        </p:spPr>
      </p:pic>
    </p:spTree>
    <p:extLst>
      <p:ext uri="{BB962C8B-B14F-4D97-AF65-F5344CB8AC3E}">
        <p14:creationId xmlns:p14="http://schemas.microsoft.com/office/powerpoint/2010/main" val="66992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20BFC274-A397-4C86-8C62-364406459498}"/>
              </a:ext>
            </a:extLst>
          </p:cNvPr>
          <p:cNvSpPr>
            <a:spLocks noGrp="1"/>
          </p:cNvSpPr>
          <p:nvPr>
            <p:ph type="title"/>
          </p:nvPr>
        </p:nvSpPr>
        <p:spPr/>
        <p:txBody>
          <a:bodyPr>
            <a:noAutofit/>
          </a:bodyPr>
          <a:lstStyle/>
          <a:p>
            <a:pPr algn="ctr"/>
            <a:r>
              <a:rPr lang="lt-LT" sz="1600" dirty="0"/>
              <a:t>Karoliniškių bendruomenės nariai lankėsi </a:t>
            </a:r>
            <a:r>
              <a:rPr lang="lt-LT" sz="1600" dirty="0" err="1"/>
              <a:t>Mo</a:t>
            </a:r>
            <a:r>
              <a:rPr lang="lt-LT" sz="1600" dirty="0"/>
              <a:t> muziejuje, ekskursijoje po didžiąją parodą ,,Vilniaus pokeris".</a:t>
            </a:r>
            <a:br>
              <a:rPr lang="lt-LT" sz="1600" dirty="0"/>
            </a:br>
            <a:r>
              <a:rPr lang="lt-LT" sz="1600" dirty="0"/>
              <a:t>R. Gavelio „Vilniaus pokeris“ – knyga, daugeliui tapusi išsivadavimo iš sovietmečio bei kūrybos laisvės simboliu, </a:t>
            </a:r>
            <a:r>
              <a:rPr lang="lt-LT" sz="1600" dirty="0" err="1"/>
              <a:t>dekonstravusi</a:t>
            </a:r>
            <a:r>
              <a:rPr lang="lt-LT" sz="1600" dirty="0"/>
              <a:t> sovietinę realybę, aštriais pjūviais kalbėjusi apie džiazą, architektūrą, menus, miestiečių antropologiją bei </a:t>
            </a:r>
            <a:r>
              <a:rPr lang="lt-LT" sz="1600" dirty="0" err="1"/>
              <a:t>multikultūriškumą</a:t>
            </a:r>
            <a:r>
              <a:rPr lang="lt-LT" sz="1600" dirty="0"/>
              <a:t>. MO muziejaus kolekcija, įvairių laikotarpių dokumentika šiuos pjūvius išskleidžia  parodoje.</a:t>
            </a:r>
          </a:p>
        </p:txBody>
      </p:sp>
      <p:pic>
        <p:nvPicPr>
          <p:cNvPr id="7" name="Turinio vietos rezervavimo ženklas 6">
            <a:extLst>
              <a:ext uri="{FF2B5EF4-FFF2-40B4-BE49-F238E27FC236}">
                <a16:creationId xmlns:a16="http://schemas.microsoft.com/office/drawing/2014/main" id="{5936EF31-F1C1-47AE-B8D0-AD9F19CF476E}"/>
              </a:ext>
            </a:extLst>
          </p:cNvPr>
          <p:cNvPicPr>
            <a:picLocks noGrp="1" noChangeAspect="1"/>
          </p:cNvPicPr>
          <p:nvPr>
            <p:ph sz="half" idx="1"/>
          </p:nvPr>
        </p:nvPicPr>
        <p:blipFill>
          <a:blip r:embed="rId2"/>
          <a:stretch>
            <a:fillRect/>
          </a:stretch>
        </p:blipFill>
        <p:spPr>
          <a:xfrm>
            <a:off x="1345406" y="685800"/>
            <a:ext cx="3614738" cy="3614738"/>
          </a:xfrm>
        </p:spPr>
      </p:pic>
      <p:pic>
        <p:nvPicPr>
          <p:cNvPr id="10" name="Turinio vietos rezervavimo ženklas 9">
            <a:extLst>
              <a:ext uri="{FF2B5EF4-FFF2-40B4-BE49-F238E27FC236}">
                <a16:creationId xmlns:a16="http://schemas.microsoft.com/office/drawing/2014/main" id="{00206F3A-A5CC-4E6D-9C5B-111F500138AF}"/>
              </a:ext>
            </a:extLst>
          </p:cNvPr>
          <p:cNvPicPr>
            <a:picLocks noGrp="1" noChangeAspect="1"/>
          </p:cNvPicPr>
          <p:nvPr>
            <p:ph sz="half" idx="2"/>
          </p:nvPr>
        </p:nvPicPr>
        <p:blipFill>
          <a:blip r:embed="rId3"/>
          <a:stretch>
            <a:fillRect/>
          </a:stretch>
        </p:blipFill>
        <p:spPr>
          <a:xfrm>
            <a:off x="5808663" y="1104291"/>
            <a:ext cx="4933950" cy="27777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84451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vadinimas 8">
            <a:extLst>
              <a:ext uri="{FF2B5EF4-FFF2-40B4-BE49-F238E27FC236}">
                <a16:creationId xmlns:a16="http://schemas.microsoft.com/office/drawing/2014/main" id="{6F93D6A2-4160-4479-8782-C4D6EAA0F20E}"/>
              </a:ext>
            </a:extLst>
          </p:cNvPr>
          <p:cNvSpPr>
            <a:spLocks noGrp="1"/>
          </p:cNvSpPr>
          <p:nvPr>
            <p:ph type="title"/>
          </p:nvPr>
        </p:nvSpPr>
        <p:spPr/>
        <p:txBody>
          <a:bodyPr>
            <a:normAutofit fontScale="90000"/>
          </a:bodyPr>
          <a:lstStyle/>
          <a:p>
            <a:pPr algn="ctr"/>
            <a:r>
              <a:rPr lang="lt-LT" dirty="0"/>
              <a:t>BENDRUOMENĖS TRADICIJAS PALAIKANTI VEIKLA</a:t>
            </a:r>
            <a:br>
              <a:rPr lang="lt-LT" dirty="0"/>
            </a:br>
            <a:endParaRPr lang="lt-LT" dirty="0"/>
          </a:p>
        </p:txBody>
      </p:sp>
      <p:pic>
        <p:nvPicPr>
          <p:cNvPr id="8" name="Turinio vietos rezervavimo ženklas 7">
            <a:extLst>
              <a:ext uri="{FF2B5EF4-FFF2-40B4-BE49-F238E27FC236}">
                <a16:creationId xmlns:a16="http://schemas.microsoft.com/office/drawing/2014/main" id="{22D1ABB5-FCBF-41BE-BD05-56047CB933F3}"/>
              </a:ext>
            </a:extLst>
          </p:cNvPr>
          <p:cNvPicPr>
            <a:picLocks noGrp="1" noChangeAspect="1"/>
          </p:cNvPicPr>
          <p:nvPr>
            <p:ph type="pic" idx="1"/>
          </p:nvPr>
        </p:nvPicPr>
        <p:blipFill>
          <a:blip r:embed="rId2"/>
          <a:srcRect l="21472" r="21472"/>
          <a:stretch>
            <a:fillRect/>
          </a:stretch>
        </p:blipFill>
        <p:spPr/>
      </p:pic>
      <p:sp>
        <p:nvSpPr>
          <p:cNvPr id="10" name="Teksto vietos rezervavimo ženklas 9">
            <a:extLst>
              <a:ext uri="{FF2B5EF4-FFF2-40B4-BE49-F238E27FC236}">
                <a16:creationId xmlns:a16="http://schemas.microsoft.com/office/drawing/2014/main" id="{6C505E7F-3229-4390-8A50-6B6598A4D45A}"/>
              </a:ext>
            </a:extLst>
          </p:cNvPr>
          <p:cNvSpPr>
            <a:spLocks noGrp="1"/>
          </p:cNvSpPr>
          <p:nvPr>
            <p:ph type="body" sz="half" idx="2"/>
          </p:nvPr>
        </p:nvSpPr>
        <p:spPr/>
        <p:txBody>
          <a:bodyPr/>
          <a:lstStyle/>
          <a:p>
            <a:r>
              <a:rPr lang="lt-LT" dirty="0"/>
              <a:t>Bendruomenės veiklos pristatymas internetinėje svetainėje </a:t>
            </a:r>
          </a:p>
          <a:p>
            <a:r>
              <a:rPr lang="lt-LT" dirty="0"/>
              <a:t>www.karoliniskes.org</a:t>
            </a:r>
            <a:r>
              <a:rPr lang="lt-LT"/>
              <a:t>; </a:t>
            </a:r>
            <a:endParaRPr lang="lt-LT" dirty="0"/>
          </a:p>
          <a:p>
            <a:endParaRPr lang="lt-LT" dirty="0"/>
          </a:p>
        </p:txBody>
      </p:sp>
    </p:spTree>
    <p:extLst>
      <p:ext uri="{BB962C8B-B14F-4D97-AF65-F5344CB8AC3E}">
        <p14:creationId xmlns:p14="http://schemas.microsoft.com/office/powerpoint/2010/main" val="3099950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5494854C-7A1D-4469-A4B1-97711422B7F9}"/>
              </a:ext>
            </a:extLst>
          </p:cNvPr>
          <p:cNvSpPr>
            <a:spLocks noGrp="1"/>
          </p:cNvSpPr>
          <p:nvPr>
            <p:ph type="title"/>
          </p:nvPr>
        </p:nvSpPr>
        <p:spPr/>
        <p:txBody>
          <a:bodyPr>
            <a:normAutofit fontScale="90000"/>
          </a:bodyPr>
          <a:lstStyle/>
          <a:p>
            <a:pPr algn="ctr"/>
            <a:r>
              <a:rPr lang="lt-LT" dirty="0"/>
              <a:t>Džiaugiamės, kad bendruomenė dalyvavo projekte</a:t>
            </a:r>
            <a:br>
              <a:rPr lang="lt-LT" dirty="0"/>
            </a:br>
            <a:br>
              <a:rPr lang="lt-LT" dirty="0"/>
            </a:br>
            <a:r>
              <a:rPr lang="lt-LT" dirty="0"/>
              <a:t>Veikli Karoliniškių bendruomenė</a:t>
            </a:r>
          </a:p>
        </p:txBody>
      </p:sp>
      <p:pic>
        <p:nvPicPr>
          <p:cNvPr id="4" name="Turinio vietos rezervavimo ženklas 3">
            <a:extLst>
              <a:ext uri="{FF2B5EF4-FFF2-40B4-BE49-F238E27FC236}">
                <a16:creationId xmlns:a16="http://schemas.microsoft.com/office/drawing/2014/main" id="{CBE3FD75-62B2-404D-8ADB-31A63ACC516B}"/>
              </a:ext>
            </a:extLst>
          </p:cNvPr>
          <p:cNvPicPr>
            <a:picLocks noGrp="1" noChangeAspect="1"/>
          </p:cNvPicPr>
          <p:nvPr>
            <p:ph sz="half" idx="2"/>
          </p:nvPr>
        </p:nvPicPr>
        <p:blipFill>
          <a:blip r:embed="rId2"/>
          <a:stretch>
            <a:fillRect/>
          </a:stretch>
        </p:blipFill>
        <p:spPr>
          <a:xfrm>
            <a:off x="5865813" y="685800"/>
            <a:ext cx="4819650" cy="3614738"/>
          </a:xfrm>
          <a:prstGeom prst="ellipse">
            <a:avLst/>
          </a:prstGeom>
          <a:ln>
            <a:noFill/>
          </a:ln>
          <a:effectLst>
            <a:softEdge rad="112500"/>
          </a:effectLst>
        </p:spPr>
      </p:pic>
      <p:pic>
        <p:nvPicPr>
          <p:cNvPr id="8" name="Turinio vietos rezervavimo ženklas 7">
            <a:extLst>
              <a:ext uri="{FF2B5EF4-FFF2-40B4-BE49-F238E27FC236}">
                <a16:creationId xmlns:a16="http://schemas.microsoft.com/office/drawing/2014/main" id="{C318E874-3AB3-4A1F-85FD-7F6D46E836A9}"/>
              </a:ext>
            </a:extLst>
          </p:cNvPr>
          <p:cNvPicPr>
            <a:picLocks noGrp="1" noChangeAspect="1"/>
          </p:cNvPicPr>
          <p:nvPr>
            <p:ph sz="half" idx="1"/>
          </p:nvPr>
        </p:nvPicPr>
        <p:blipFill>
          <a:blip r:embed="rId3"/>
          <a:stretch>
            <a:fillRect/>
          </a:stretch>
        </p:blipFill>
        <p:spPr>
          <a:xfrm>
            <a:off x="684213" y="1609453"/>
            <a:ext cx="4937125" cy="17674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87246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89C745BC-11C4-4171-84B1-9FC832B8E43D}"/>
              </a:ext>
            </a:extLst>
          </p:cNvPr>
          <p:cNvSpPr>
            <a:spLocks noGrp="1"/>
          </p:cNvSpPr>
          <p:nvPr>
            <p:ph type="title"/>
          </p:nvPr>
        </p:nvSpPr>
        <p:spPr/>
        <p:txBody>
          <a:bodyPr/>
          <a:lstStyle/>
          <a:p>
            <a:pPr algn="ctr"/>
            <a:r>
              <a:rPr lang="lt-LT" dirty="0"/>
              <a:t>KAROLINIŠKĖS</a:t>
            </a:r>
            <a:br>
              <a:rPr lang="lt-LT" dirty="0"/>
            </a:br>
            <a:r>
              <a:rPr lang="lt-LT" dirty="0"/>
              <a:t>Nuotrauka </a:t>
            </a:r>
            <a:r>
              <a:rPr lang="lt-LT" dirty="0" err="1"/>
              <a:t>L.Ciunio</a:t>
            </a:r>
            <a:endParaRPr lang="lt-LT" dirty="0"/>
          </a:p>
        </p:txBody>
      </p:sp>
      <p:pic>
        <p:nvPicPr>
          <p:cNvPr id="9" name="Turinio vietos rezervavimo ženklas 8">
            <a:extLst>
              <a:ext uri="{FF2B5EF4-FFF2-40B4-BE49-F238E27FC236}">
                <a16:creationId xmlns:a16="http://schemas.microsoft.com/office/drawing/2014/main" id="{2D42A48B-293A-4DFE-BA8A-368CB8694703}"/>
              </a:ext>
            </a:extLst>
          </p:cNvPr>
          <p:cNvPicPr>
            <a:picLocks noGrp="1" noChangeAspect="1"/>
          </p:cNvPicPr>
          <p:nvPr>
            <p:ph sz="half" idx="2"/>
          </p:nvPr>
        </p:nvPicPr>
        <p:blipFill>
          <a:blip r:embed="rId2"/>
          <a:stretch>
            <a:fillRect/>
          </a:stretch>
        </p:blipFill>
        <p:spPr>
          <a:xfrm>
            <a:off x="7361238" y="1240631"/>
            <a:ext cx="1828800" cy="25050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Turinio vietos rezervavimo ženklas 5">
            <a:extLst>
              <a:ext uri="{FF2B5EF4-FFF2-40B4-BE49-F238E27FC236}">
                <a16:creationId xmlns:a16="http://schemas.microsoft.com/office/drawing/2014/main" id="{8FF060DA-48AF-4706-BA82-916CF1867411}"/>
              </a:ext>
            </a:extLst>
          </p:cNvPr>
          <p:cNvPicPr>
            <a:picLocks noGrp="1" noChangeAspect="1"/>
          </p:cNvPicPr>
          <p:nvPr>
            <p:ph sz="half" idx="1"/>
          </p:nvPr>
        </p:nvPicPr>
        <p:blipFill>
          <a:blip r:embed="rId3"/>
          <a:stretch>
            <a:fillRect/>
          </a:stretch>
        </p:blipFill>
        <p:spPr>
          <a:xfrm>
            <a:off x="684213" y="845404"/>
            <a:ext cx="4937125" cy="32955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31087529"/>
      </p:ext>
    </p:extLst>
  </p:cSld>
  <p:clrMapOvr>
    <a:masterClrMapping/>
  </p:clrMapOvr>
</p:sld>
</file>

<file path=ppt/theme/theme1.xml><?xml version="1.0" encoding="utf-8"?>
<a:theme xmlns:a="http://schemas.openxmlformats.org/drawingml/2006/main" name="Dalis">
  <a:themeElements>
    <a:clrScheme name="Slice">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docProps/app.xml><?xml version="1.0" encoding="utf-8"?>
<Properties xmlns="http://schemas.openxmlformats.org/officeDocument/2006/extended-properties" xmlns:vt="http://schemas.openxmlformats.org/officeDocument/2006/docPropsVTypes">
  <Template>Slice</Template>
  <TotalTime>347</TotalTime>
  <Words>884</Words>
  <Application>Microsoft Office PowerPoint</Application>
  <PresentationFormat>Plačiaekranė</PresentationFormat>
  <Paragraphs>33</Paragraphs>
  <Slides>29</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29</vt:i4>
      </vt:variant>
    </vt:vector>
  </HeadingPairs>
  <TitlesOfParts>
    <vt:vector size="33" baseType="lpstr">
      <vt:lpstr>Century Gothic</vt:lpstr>
      <vt:lpstr>Segoe UI Historic</vt:lpstr>
      <vt:lpstr>Wingdings 3</vt:lpstr>
      <vt:lpstr>Dalis</vt:lpstr>
      <vt:lpstr>VEIKLI KAROLINIŠKIŲ BENDRUOMENĖ 2023</vt:lpstr>
      <vt:lpstr>SOCIALINĖ VEIKLA, PAGYVENUSIŲ ŽMONIŲ GRUPĖ</vt:lpstr>
      <vt:lpstr>Pagyvenusių žmonių chorinio dainavimo užsiėmimai. Dalyvauja 30 pagyvenusių žmonių. Parengta koncertinė programa  "Vilniui 700- Dainuojame Vilniui"</vt:lpstr>
      <vt:lpstr>2.Karoliniškių bendruomenės nariai rugsėjo 21 d. keliavo po Utenos rajoną.  Leliūnuose pabuvojo didžiausiame Lietuvoje Vytauto Valiušio Keramikos muziejuje. Puodžių puodžius Vytautas supažindino su muziejaus ekspozicijomis. Muziejuje jau sukaupta apie 5000 eksponatų. - puodai, puodynės, vazos, ąsočiai ir kiti dirbiniai. Ne tik jo darbai.  Keliauninkai aplankė ir Leliūnų Šv Juozapo bažnyčią.  Daug įdomybių pamatė Užpaliuose. Ten Kaminyčioje (mokymo centre ) kelionės dalyviai mokėsi pagaminti skanias bandeles. Be to aplankyta įdomi abrūsų, staltiesų ir kitokių kaimiškų dirbinių ekspozicija, susipažino su Užpalių miestelio istorija, Šeiminiškių atodanga ir Konglomerato uola, Krokulės šaltiniu. </vt:lpstr>
      <vt:lpstr>3.Išvyka į prieškalėdinį Kauną</vt:lpstr>
      <vt:lpstr>Internetinio raštingumo praktinių įgūdžių ugdymo užsiėmimai.  </vt:lpstr>
      <vt:lpstr>  VAIKŲ IR JAUNIMO LAISVALAIKIO UŽIMTUMO VEIKLŲ ORGANIZAVIMAS.  </vt:lpstr>
      <vt:lpstr>„PowerPoint“ pateiktis</vt:lpstr>
      <vt:lpstr>Vilniaus vaikų ir jaunimo klubo „Meteoras” ir jo skyriaus „Žvaigždutė” ugdytiniai  spalio 28 dieną dalyvavo pažintinėje išvykoje į Anykščius. Aplankė Arklio muziejų taip pat ugdytiniai dalyvavo edukacijoje  „Duonelė kasdieninė“. </vt:lpstr>
      <vt:lpstr>Rankdarbių ir drabužių dizaino mažieji menininkai🖌️🎨 dalyvaudami bendrame projekte „Veikli Karoliniškių bendruomenė 2023″ pasinėrė į žavinčią Ebru techniką, kurią naudodami, kūrė spalvotus raštus atskleisdami jų vaizduotės grožį . </vt:lpstr>
      <vt:lpstr> MažIEJI kūrėjAI, kurie, dalyvaudami projekte „Veikli Karoliniškių bendruomenė 2023“, teptukais 🖌️, pieštukais ✏️, žirklėmis ✂️ ir su neribota vaizduote, sukūrė įspūdingo grožio darbelius! 🎉✨ </vt:lpstr>
      <vt:lpstr>2023 metų Tolerancijos dienos simbolis – žibintas. Vilniaus vaikų ir jaunimo klubas Meteoras ugdytiniai dalyvaudami bendrame projekte „Veikli Karoliniškių bendruomenė 2023″ minėjo Tolerancijos dieną, žiūrėjo filmuką ir diskutavo ar gyvename Tolerantiškoje visuomenėje, ar savo mieste matome, pastebime tolerancijos / netolerancijos pavyzdžius, situacijas. Diskutuojant ruošė ugdytiniai aplesinus ir iš jų vėliau kūrė Tolerancijos žibintus Ačiū ugdytiniams ir mokytojai Daliai.</vt:lpstr>
      <vt:lpstr>Vilniaus vaikų ir jaunimo klubas Meteoras ir jo padalinys „Žvaigždutė“ dalyvavo bendrame projekte „Veikli Karoliniškių bendruomenė 2023 m.“ ir pakvietė į   „Molio magijos” edukaciją darželio „Prie Pasakų parko" vaikus.  </vt:lpstr>
      <vt:lpstr>Keramikos - konstravimo būrelio 💁‍♀️💁ugdytiniai dalyvaudami bendrame projekte „Veikli Karoliniškių bendruomenė 2023″ minėjo 🇱🇹Konstitucijos dieną ir susipažino su vaikų Konstitucija, aptarė teises ir pareigas.  Ačiū savanorėms💓</vt:lpstr>
      <vt:lpstr>Magiškas vakaras su mažaisiais filmų entuziastais! Vilniaus vaikų ir jaunimo klubas Meteoras ugdytiniai dalyvaudami bendrame projekte „Veikli Karoliniškių bendruomenė 2023″ žiūrėjo  „Sniego vaikis" filmą ! </vt:lpstr>
      <vt:lpstr>Jaunimo šokių festivalis  "Judėkimedrauge"</vt:lpstr>
      <vt:lpstr>2.Jaunimo šokio festivalis „JUDĖKIME DRAUGE“ jau tampa kasmetiniu, šiais metais vyko gruodžio 13 d. Karoliniškių gimnazijoje Dalyvavo Karoliniškių gimnazijos, Vaikų ir jaunimo klubo „Meteoras“, Vilniaus Pranciškaus Skorinos gimnazijos ir kitų Karoliniškių švietimo įstaigų šokėjai. Festivalio dalyvius sveikino Karoliniškių gimnazijos direktorius Sigitas Andraikėnas ir Karoliniškių bendruomenės pirmininkė Violeta Gedminaitė Festivalį organizavo Karoliniškių gimnazijos šokių mokytoja Neda Kibildienė.</vt:lpstr>
      <vt:lpstr>VEIKLOS SKIRTOS BENDRUOMENĖS NARIŲ SUTELKTUMUI, KULTŪRINIAI RENGINIAI.  </vt:lpstr>
      <vt:lpstr>  </vt:lpstr>
      <vt:lpstr> 2023-11-24 d. festivalio "Vilniui 700-Dainuojame Vilniui"  .  Atmosfera buvo šilta ir jauki, ačiū dalyvavusiems</vt:lpstr>
      <vt:lpstr>Vilniaus Karoliniškių seniūnijos mišrus choras "Libro"  įvairių pasaulio kraštų Kalėdines giesmes atliko Vilniaus Šv. Jono Bosko bažnyčioje. Choro vadovė Lilijana Zarankienė, vargonininkė Jarūnė Barkauskaitė.</vt:lpstr>
      <vt:lpstr> Kultūrinių mainų išvyka-susitikimas su Vilkijos parapijos bendruomene ir  choro,, Libro " kalėdinių giesmių koncertas.</vt:lpstr>
      <vt:lpstr>Kalėdinis renginys prie eglutės „Kalėdos Karoliniškėse“. </vt:lpstr>
      <vt:lpstr>Karoliniškių seniūnija ir Karoliniškių bendruomenė organizavo Karoliniškių eglutės papuošimą ir smagią šventę Joensu skvere. Kalėdų Senelis dainavo ir šoko su vaikučiais, karoliniškiečius sveikino vicemerė Donata Mieželytė, vicemeras Andrius Grigonis, seniūnas Tomas Lilas. Visus džiugino GRAND UGNIES ŠOU šokėjų ugningas pasirodymas. Kartu su Karoliniškių eglute įsižiebė ir aukščiausia Vilniaus eglutė TV bokštas. </vt:lpstr>
      <vt:lpstr>Karoliniškių bendruomenė linki šviesių ir sėkmingų Naujųjų 2024 metų. Metus baigĖme bendraudami Kalėdinė vakaronėje, kurios programoje dalyvavo Vilniaus miesto "Bočių" klubo "Ainiai" mišrus choras, Vyrų ansamblis "Seni draugai" ir Karoliniškių "Bočių" choras. Dėkojame choro vadovui Petrui Garšvai už nuoširdų darbą. Vakaronės dalyvius sveikino Vilniaus miesto vicemerė Donalda Meiželytė ir Karoliniškių seniūnas Tomas Lilas. </vt:lpstr>
      <vt:lpstr>Karoliniškių bendruomenės nariai lankėsi Mo muziejuje, ekskursijoje po didžiąją parodą ,,Vilniaus pokeris". R. Gavelio „Vilniaus pokeris“ – knyga, daugeliui tapusi išsivadavimo iš sovietmečio bei kūrybos laisvės simboliu, dekonstravusi sovietinę realybę, aštriais pjūviais kalbėjusi apie džiazą, architektūrą, menus, miestiečių antropologiją bei multikultūriškumą. MO muziejaus kolekcija, įvairių laikotarpių dokumentika šiuos pjūvius išskleidžia  parodoje.</vt:lpstr>
      <vt:lpstr>BENDRUOMENĖS TRADICIJAS PALAIKANTI VEIKLA </vt:lpstr>
      <vt:lpstr>Džiaugiamės, kad bendruomenė dalyvavo projekte  Veikli Karoliniškių bendruomenė</vt:lpstr>
      <vt:lpstr>KAROLINIŠKĖS Nuotrauka L.Ciunio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VEIKLI KAROLINIŠKIŲ BENDRUOMENĖ 2023</dc:title>
  <dc:creator>Darbuotojas</dc:creator>
  <cp:lastModifiedBy>Darbuotojas</cp:lastModifiedBy>
  <cp:revision>40</cp:revision>
  <dcterms:created xsi:type="dcterms:W3CDTF">2024-01-08T12:30:28Z</dcterms:created>
  <dcterms:modified xsi:type="dcterms:W3CDTF">2024-01-29T10:05:06Z</dcterms:modified>
</cp:coreProperties>
</file>